
<file path=[Content_Types].xml><?xml version="1.0" encoding="utf-8"?>
<Types xmlns="http://schemas.openxmlformats.org/package/2006/content-types"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454" r:id="rId5"/>
    <p:sldId id="536" r:id="rId6"/>
    <p:sldId id="542" r:id="rId7"/>
    <p:sldId id="539" r:id="rId8"/>
    <p:sldId id="538" r:id="rId9"/>
    <p:sldId id="540" r:id="rId10"/>
    <p:sldId id="541" r:id="rId11"/>
    <p:sldId id="537" r:id="rId12"/>
    <p:sldId id="535" r:id="rId13"/>
    <p:sldId id="534" r:id="rId14"/>
    <p:sldId id="505" r:id="rId15"/>
    <p:sldId id="508" r:id="rId16"/>
    <p:sldId id="509" r:id="rId17"/>
    <p:sldId id="510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4" r:id="rId26"/>
    <p:sldId id="526" r:id="rId27"/>
    <p:sldId id="532" r:id="rId28"/>
    <p:sldId id="42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CF063D-1B67-B646-BDB3-054F905F6600}">
          <p14:sldIdLst>
            <p14:sldId id="256"/>
            <p14:sldId id="454"/>
            <p14:sldId id="537"/>
            <p14:sldId id="535"/>
            <p14:sldId id="534"/>
            <p14:sldId id="505"/>
            <p14:sldId id="508"/>
            <p14:sldId id="509"/>
            <p14:sldId id="510"/>
            <p14:sldId id="513"/>
            <p14:sldId id="514"/>
            <p14:sldId id="515"/>
            <p14:sldId id="516"/>
            <p14:sldId id="517"/>
            <p14:sldId id="518"/>
            <p14:sldId id="519"/>
            <p14:sldId id="524"/>
            <p14:sldId id="526"/>
            <p14:sldId id="532"/>
            <p14:sldId id="424"/>
            <p14:sldId id="536"/>
            <p14:sldId id="542"/>
            <p14:sldId id="538"/>
            <p14:sldId id="539"/>
            <p14:sldId id="540"/>
            <p14:sldId id="541"/>
          </p14:sldIdLst>
        </p14:section>
        <p14:section name="文本信息挖掘" id="{1DDD8D60-C62D-0A4D-B507-BFB4878DFBF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2B65"/>
    <a:srgbClr val="EEF8FC"/>
    <a:srgbClr val="6E2465"/>
    <a:srgbClr val="C13228"/>
    <a:srgbClr val="F5D4ED"/>
    <a:srgbClr val="EAD8CB"/>
    <a:srgbClr val="9E5A9A"/>
    <a:srgbClr val="9B261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94092"/>
  </p:normalViewPr>
  <p:slideViewPr>
    <p:cSldViewPr snapToGrid="0" snapToObjects="1">
      <p:cViewPr varScale="1">
        <p:scale>
          <a:sx n="89" d="100"/>
          <a:sy n="89" d="100"/>
        </p:scale>
        <p:origin x="184" y="624"/>
      </p:cViewPr>
      <p:guideLst>
        <p:guide orient="horz" pos="2182"/>
        <p:guide pos="37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#1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1" qsCatId="simple" csTypeId="urn:microsoft.com/office/officeart/2005/8/colors/accent1_2#1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#1" qsCatId="simple" csTypeId="urn:microsoft.com/office/officeart/2005/8/colors/accent1_2#1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5D53-AC6C-BC4E-8B47-D471CD62C38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老师们下午好：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我是2016级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专业的学生，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吴铭英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。我的毕业论文选题是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学习词典中成语例句的用途分类与提取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本论文是在俞敬松老师的指导下完成的。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C8D1-2A25-754F-84F3-059C8CFEEC8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B1DB-D72F-BD41-B7FA-C0520EB70B9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image" Target="../media/image4.png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4.png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4.png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0" Type="http://schemas.openxmlformats.org/officeDocument/2006/relationships/notesSlide" Target="../notesSlides/notesSlide18.xml"/><Relationship Id="rId1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4.png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1" Type="http://schemas.openxmlformats.org/officeDocument/2006/relationships/diagramData" Target="../diagrams/data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4.png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4.png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0" Type="http://schemas.openxmlformats.org/officeDocument/2006/relationships/notesSlide" Target="../notesSlides/notesSlide21.xml"/><Relationship Id="rId1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2.png"/><Relationship Id="rId6" Type="http://schemas.openxmlformats.org/officeDocument/2006/relationships/image" Target="../media/image4.png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0" Type="http://schemas.openxmlformats.org/officeDocument/2006/relationships/notesSlide" Target="../notesSlides/notesSlide22.xml"/><Relationship Id="rId1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4.png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tiff"/><Relationship Id="rId6" Type="http://schemas.openxmlformats.org/officeDocument/2006/relationships/image" Target="../media/image4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tiff"/><Relationship Id="rId6" Type="http://schemas.openxmlformats.org/officeDocument/2006/relationships/image" Target="../media/image4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69878"/>
            <a:ext cx="12192000" cy="3128963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kumimoji="1"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第9课 for循环的应用实例</a:t>
            </a:r>
            <a:endParaRPr kumimoji="1" lang="en-US" altLang="zh-CN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kumimoji="1" lang="en-US" altLang="zh-CN" sz="4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形 7" descr="学位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25220" y="4219694"/>
            <a:ext cx="579120" cy="5791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04340" y="43245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授课人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吴铭英</a:t>
            </a:r>
            <a:endParaRPr kumimoji="1"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660"/>
            <a:ext cx="5822525" cy="15182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88365" y="4326516"/>
            <a:ext cx="178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2021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kumimoji="1"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endParaRPr kumimoji="1"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形 2" descr="日历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7169" y="4219694"/>
            <a:ext cx="579120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拓展提升——</a:t>
            </a:r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九九乘法表</a:t>
            </a:r>
            <a:endParaRPr kumimoji="1" lang="zh-CN" altLang="en-US" sz="32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84" y="1692405"/>
            <a:ext cx="99155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圆角矩形标注 52"/>
          <p:cNvSpPr/>
          <p:nvPr/>
        </p:nvSpPr>
        <p:spPr>
          <a:xfrm>
            <a:off x="2014855" y="5000625"/>
            <a:ext cx="1547495" cy="627380"/>
          </a:xfrm>
          <a:prstGeom prst="wedgeRoundRectCallout">
            <a:avLst>
              <a:gd name="adj1" fmla="val -58693"/>
              <a:gd name="adj2" fmla="val 655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 dirty="0">
                <a:sym typeface="+mn-ea"/>
              </a:rPr>
              <a:t>用双层</a:t>
            </a:r>
            <a:r>
              <a:rPr lang="en-US" altLang="zh-CN" sz="1600" dirty="0">
                <a:sym typeface="+mn-ea"/>
              </a:rPr>
              <a:t>for</a:t>
            </a:r>
            <a:r>
              <a:rPr lang="zh-CN" altLang="en-US" sz="1600" dirty="0">
                <a:sym typeface="+mn-ea"/>
              </a:rPr>
              <a:t>循环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0090" y="1644015"/>
            <a:ext cx="216000" cy="2849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00250" y="2645410"/>
            <a:ext cx="4192270" cy="2857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3" grpId="1" animBg="1"/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温故知新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  <a:sym typeface="+mn-ea"/>
              </a:rPr>
              <a:t>循环</a:t>
            </a:r>
            <a:r>
              <a:rPr kumimoji="1" lang="en-US" altLang="zh-CN" sz="2400" b="1" dirty="0">
                <a:solidFill>
                  <a:srgbClr val="6E2465"/>
                </a:solidFill>
                <a:sym typeface="+mn-ea"/>
              </a:rPr>
              <a:t>结构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（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是什么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1855" y="2037715"/>
            <a:ext cx="80524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四季更替、交通灯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数绵羊——</a:t>
            </a:r>
            <a:endParaRPr lang="en-US" altLang="zh-CN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4000"/>
              <a:t>for</a:t>
            </a:r>
            <a:r>
              <a:rPr lang="zh-CN" altLang="en-US" sz="4000"/>
              <a:t>循环</a:t>
            </a:r>
            <a:endParaRPr lang="zh-CN" altLang="en-US" sz="4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4000"/>
              <a:t>小组成员逐一输出班级名称</a:t>
            </a:r>
            <a:endParaRPr lang="zh-CN" altLang="en-US" sz="400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 sz="4000"/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数字游戏</a:t>
            </a:r>
            <a:endParaRPr lang="zh-CN" altLang="en-US" sz="4000"/>
          </a:p>
        </p:txBody>
      </p:sp>
      <p:sp>
        <p:nvSpPr>
          <p:cNvPr id="9" name="文本框 8"/>
          <p:cNvSpPr txBox="1"/>
          <p:nvPr/>
        </p:nvSpPr>
        <p:spPr>
          <a:xfrm>
            <a:off x="5001260" y="2543810"/>
            <a:ext cx="3239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highlight>
                  <a:srgbClr val="FFFF00"/>
                </a:highlight>
              </a:rPr>
              <a:t>Boring</a:t>
            </a:r>
            <a:endParaRPr lang="en-US" altLang="zh-CN" sz="44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棋盘上的麦粒2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08555" y="1255395"/>
            <a:ext cx="8460740" cy="5123815"/>
          </a:xfrm>
          <a:prstGeom prst="rect">
            <a:avLst/>
          </a:prstGeom>
          <a:ln w="76200">
            <a:solidFill>
              <a:srgbClr val="F199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7"/>
            </p:custDataLst>
          </p:nvPr>
        </p:nvGraphicFramePr>
        <p:xfrm>
          <a:off x="2711858" y="1441113"/>
          <a:ext cx="8208645" cy="2758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4090"/>
                <a:gridCol w="3906520"/>
                <a:gridCol w="2058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rgbClr val="6F2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F2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rgbClr val="6F2B65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133200" y="5245802"/>
            <a:ext cx="4847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相邻格子麦粒数的规律</a:t>
            </a:r>
            <a:r>
              <a:rPr lang="zh-CN" altLang="en-US" sz="1400" dirty="0" smtClean="0"/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后一格</a:t>
            </a:r>
            <a:r>
              <a:rPr lang="zh-CN" altLang="en-US" sz="1400" dirty="0" smtClean="0"/>
              <a:t>的麦粒数是</a:t>
            </a:r>
            <a:r>
              <a:rPr lang="zh-CN" altLang="en-US" sz="1600" dirty="0">
                <a:solidFill>
                  <a:srgbClr val="FF0000"/>
                </a:solidFill>
              </a:rPr>
              <a:t>前一格</a:t>
            </a:r>
            <a:r>
              <a:rPr lang="zh-CN" altLang="en-US" sz="1400" dirty="0" smtClean="0"/>
              <a:t>的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倍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9" name="TextBox 6"/>
          <p:cNvSpPr txBox="1"/>
          <p:nvPr/>
        </p:nvSpPr>
        <p:spPr>
          <a:xfrm>
            <a:off x="6145291" y="4376342"/>
            <a:ext cx="1135247" cy="523220"/>
          </a:xfrm>
          <a:prstGeom prst="rect">
            <a:avLst/>
          </a:prstGeom>
          <a:solidFill>
            <a:srgbClr val="6F2B6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 smtClean="0"/>
              <a:t>p=p*2</a:t>
            </a:r>
            <a:endParaRPr lang="zh-CN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9026213" y="4376708"/>
            <a:ext cx="1164101" cy="523220"/>
          </a:xfrm>
          <a:prstGeom prst="rect">
            <a:avLst/>
          </a:prstGeom>
          <a:solidFill>
            <a:srgbClr val="6F2B6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s=</a:t>
            </a:r>
            <a:r>
              <a:rPr lang="en-US" altLang="zh-CN" dirty="0" err="1"/>
              <a:t>s+p</a:t>
            </a:r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2133200" y="5615846"/>
            <a:ext cx="5415280" cy="902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累加器</a:t>
            </a:r>
            <a:r>
              <a:rPr lang="zh-CN" altLang="en-US" sz="1400" dirty="0" smtClean="0"/>
              <a:t>：在算法执行过程中，用来生成并存储数据累加和的变量。</a:t>
            </a:r>
            <a:endParaRPr lang="en-US" altLang="zh-CN" sz="1400" dirty="0" smtClean="0"/>
          </a:p>
          <a:p>
            <a:pPr>
              <a:lnSpc>
                <a:spcPct val="12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累加器的初值通常设置为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>
              <a:lnSpc>
                <a:spcPct val="12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循环体中的累加语句格式通常为</a:t>
            </a:r>
            <a:r>
              <a:rPr lang="en-US" altLang="zh-CN" sz="1400" dirty="0" smtClean="0"/>
              <a:t>s=</a:t>
            </a:r>
            <a:r>
              <a:rPr lang="en-US" altLang="zh-CN" sz="1400" dirty="0" err="1" smtClean="0"/>
              <a:t>s+x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569030" y="1831975"/>
            <a:ext cx="32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</a:rPr>
              <a:t>1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9030" y="2195003"/>
            <a:ext cx="57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ym typeface="+mn-ea"/>
              </a:rPr>
              <a:t>2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9030" y="2595669"/>
            <a:ext cx="57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ym typeface="+mn-ea"/>
              </a:rPr>
              <a:t>4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69030" y="299275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ym typeface="+mn-ea"/>
              </a:rPr>
              <a:t>8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02400" y="3391535"/>
            <a:ext cx="514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···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98990" y="1831975"/>
            <a:ext cx="32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</a:rPr>
              <a:t>1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30715" y="2195003"/>
            <a:ext cx="659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1+2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93555" y="2595669"/>
            <a:ext cx="935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1+2+4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93530" y="2992755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1+2+4+8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596120" y="3391535"/>
            <a:ext cx="506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···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60180" y="3790315"/>
            <a:ext cx="1602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000" dirty="0">
                <a:sym typeface="+mn-ea"/>
              </a:rPr>
              <a:t>1+2+4+8+···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13604" y="1448995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</a:rPr>
              <a:t>格子的序号（</a:t>
            </a:r>
            <a:r>
              <a:rPr lang="en-US" altLang="zh-CN" b="1" dirty="0">
                <a:solidFill>
                  <a:schemeClr val="lt1"/>
                </a:solidFill>
              </a:rPr>
              <a:t>i</a:t>
            </a:r>
            <a:r>
              <a:rPr lang="zh-CN" altLang="en-US" b="1" dirty="0">
                <a:solidFill>
                  <a:schemeClr val="lt1"/>
                </a:solidFill>
              </a:rPr>
              <a:t>）</a:t>
            </a:r>
            <a:endParaRPr lang="zh-CN" altLang="en-US" b="1" dirty="0">
              <a:solidFill>
                <a:schemeClr val="lt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402544" y="1447158"/>
            <a:ext cx="309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CN" altLang="en-US" b="1" dirty="0">
                <a:solidFill>
                  <a:schemeClr val="lt1"/>
                </a:solidFill>
              </a:rPr>
              <a:t>当前格子存放的</a:t>
            </a:r>
            <a:r>
              <a:rPr lang="zh-CN" altLang="en-US" b="1" dirty="0" smtClean="0">
                <a:solidFill>
                  <a:schemeClr val="lt1"/>
                </a:solidFill>
              </a:rPr>
              <a:t>麦粒数</a:t>
            </a:r>
            <a:r>
              <a:rPr lang="zh-CN" altLang="en-US" b="1" dirty="0">
                <a:solidFill>
                  <a:schemeClr val="lt1"/>
                </a:solidFill>
              </a:rPr>
              <a:t>（</a:t>
            </a:r>
            <a:r>
              <a:rPr lang="en-US" altLang="zh-CN" b="1" dirty="0">
                <a:solidFill>
                  <a:schemeClr val="lt1"/>
                </a:solidFill>
              </a:rPr>
              <a:t>p</a:t>
            </a:r>
            <a:r>
              <a:rPr lang="zh-CN" altLang="en-US" b="1" dirty="0">
                <a:solidFill>
                  <a:schemeClr val="lt1"/>
                </a:solidFill>
              </a:rPr>
              <a:t>）</a:t>
            </a:r>
            <a:endParaRPr lang="zh-CN" altLang="en-US" b="1" dirty="0">
              <a:solidFill>
                <a:schemeClr val="lt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193320" y="144715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</a:rPr>
              <a:t>累加和（</a:t>
            </a:r>
            <a:r>
              <a:rPr lang="en-US" altLang="zh-CN" b="1" dirty="0">
                <a:solidFill>
                  <a:srgbClr val="FFFFFF"/>
                </a:solidFill>
              </a:rPr>
              <a:t>s</a:t>
            </a:r>
            <a:r>
              <a:rPr lang="zh-CN" altLang="en-US" b="1" dirty="0">
                <a:solidFill>
                  <a:srgbClr val="FFFFFF"/>
                </a:solidFill>
              </a:rPr>
              <a:t>）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66" name="文本框 8"/>
          <p:cNvSpPr txBox="1"/>
          <p:nvPr/>
        </p:nvSpPr>
        <p:spPr>
          <a:xfrm>
            <a:off x="3666484" y="1831975"/>
            <a:ext cx="32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</a:rPr>
              <a:t>1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67" name="文本框 8"/>
          <p:cNvSpPr txBox="1"/>
          <p:nvPr/>
        </p:nvSpPr>
        <p:spPr>
          <a:xfrm>
            <a:off x="3666484" y="2206083"/>
            <a:ext cx="32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dk1"/>
                </a:solidFill>
              </a:rPr>
              <a:t>2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68" name="文本框 8"/>
          <p:cNvSpPr txBox="1"/>
          <p:nvPr/>
        </p:nvSpPr>
        <p:spPr>
          <a:xfrm>
            <a:off x="3666484" y="2612001"/>
            <a:ext cx="32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dk1"/>
                </a:solidFill>
              </a:rPr>
              <a:t>3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3672904" y="3017919"/>
            <a:ext cx="32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dk1"/>
                </a:solidFill>
              </a:rPr>
              <a:t>4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70" name="文本框 8"/>
          <p:cNvSpPr txBox="1"/>
          <p:nvPr/>
        </p:nvSpPr>
        <p:spPr>
          <a:xfrm>
            <a:off x="3545071" y="3423837"/>
            <a:ext cx="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</a:rPr>
              <a:t>···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3578787" y="3829754"/>
            <a:ext cx="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dk1"/>
                </a:solidFill>
              </a:rPr>
              <a:t>64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72" name="文本框 9"/>
          <p:cNvSpPr txBox="1"/>
          <p:nvPr/>
        </p:nvSpPr>
        <p:spPr>
          <a:xfrm>
            <a:off x="7506710" y="2195003"/>
            <a:ext cx="57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1*2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73" name="文本框 10"/>
          <p:cNvSpPr txBox="1"/>
          <p:nvPr/>
        </p:nvSpPr>
        <p:spPr>
          <a:xfrm>
            <a:off x="7524199" y="2595669"/>
            <a:ext cx="57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2*2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74" name="文本框 11"/>
          <p:cNvSpPr txBox="1"/>
          <p:nvPr/>
        </p:nvSpPr>
        <p:spPr>
          <a:xfrm>
            <a:off x="7385769" y="2992755"/>
            <a:ext cx="848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2*2*2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76" name="文本框 13"/>
          <p:cNvSpPr txBox="1"/>
          <p:nvPr/>
        </p:nvSpPr>
        <p:spPr>
          <a:xfrm>
            <a:off x="6093337" y="3790315"/>
            <a:ext cx="226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2*2*2···*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2 </a:t>
            </a:r>
            <a:r>
              <a:rPr lang="en-US" altLang="zh-CN" sz="2000" dirty="0" smtClean="0">
                <a:sym typeface="+mn-ea"/>
              </a:rPr>
              <a:t>(63</a:t>
            </a:r>
            <a:r>
              <a:rPr lang="zh-CN" altLang="en-US" sz="2000" dirty="0" smtClean="0">
                <a:sym typeface="+mn-ea"/>
              </a:rPr>
              <a:t>个</a:t>
            </a:r>
            <a:r>
              <a:rPr lang="en-US" altLang="zh-CN" sz="2000" dirty="0" smtClean="0">
                <a:sym typeface="+mn-ea"/>
              </a:rPr>
              <a:t>2</a:t>
            </a:r>
            <a:r>
              <a:rPr lang="zh-CN" altLang="en-US" sz="2000" dirty="0" smtClean="0">
                <a:sym typeface="+mn-ea"/>
              </a:rPr>
              <a:t>）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51" grpId="0" bldLvl="0" animBg="1"/>
      <p:bldP spid="11" grpId="0"/>
      <p:bldP spid="12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365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70707" y="1957388"/>
            <a:ext cx="2826327" cy="16598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9260743" y="1957387"/>
            <a:ext cx="2826327" cy="16598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586137" y="2327147"/>
            <a:ext cx="1912973" cy="593085"/>
            <a:chOff x="568970" y="3623339"/>
            <a:chExt cx="1912973" cy="593085"/>
          </a:xfrm>
        </p:grpSpPr>
        <p:sp>
          <p:nvSpPr>
            <p:cNvPr id="6" name="五边形 5"/>
            <p:cNvSpPr/>
            <p:nvPr/>
          </p:nvSpPr>
          <p:spPr>
            <a:xfrm>
              <a:off x="662511" y="3623339"/>
              <a:ext cx="1819432" cy="568651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68970" y="3631649"/>
              <a:ext cx="170163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当前格子存放的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麦粒数</a:t>
              </a:r>
              <a:r>
                <a:rPr lang="zh-CN" altLang="en-US" sz="1600" dirty="0">
                  <a:solidFill>
                    <a:schemeClr val="bg1"/>
                  </a:solidFill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</a:rPr>
                <a:t>p</a:t>
              </a:r>
              <a:r>
                <a:rPr lang="zh-CN" altLang="en-US" sz="1600" dirty="0">
                  <a:solidFill>
                    <a:schemeClr val="bg1"/>
                  </a:solidFill>
                </a:rPr>
                <a:t>）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51917" y="2337911"/>
            <a:ext cx="1827936" cy="568651"/>
            <a:chOff x="6164158" y="3465240"/>
            <a:chExt cx="1827936" cy="568651"/>
          </a:xfrm>
        </p:grpSpPr>
        <p:sp>
          <p:nvSpPr>
            <p:cNvPr id="71" name="五边形 70"/>
            <p:cNvSpPr/>
            <p:nvPr/>
          </p:nvSpPr>
          <p:spPr>
            <a:xfrm>
              <a:off x="6172662" y="3465240"/>
              <a:ext cx="1819432" cy="568651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64158" y="3603304"/>
              <a:ext cx="179231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麦粒累加和（</a:t>
              </a:r>
              <a:r>
                <a:rPr lang="en-US" altLang="zh-CN" sz="1600" dirty="0">
                  <a:solidFill>
                    <a:srgbClr val="FF0000"/>
                  </a:solidFill>
                </a:rPr>
                <a:t>s</a:t>
              </a:r>
              <a:r>
                <a:rPr lang="zh-CN" altLang="en-US" sz="1600" dirty="0">
                  <a:solidFill>
                    <a:schemeClr val="bg1"/>
                  </a:solidFill>
                </a:rPr>
                <a:t>）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14924" y="2117787"/>
            <a:ext cx="208903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格放置麦粒</a:t>
            </a:r>
            <a:r>
              <a:rPr lang="en-US" altLang="zh-CN" dirty="0" smtClean="0"/>
              <a:t>p=1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601853" y="2095482"/>
            <a:ext cx="21788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累加器初始值：</a:t>
            </a:r>
            <a:r>
              <a:rPr lang="en-US" altLang="zh-CN" dirty="0" smtClean="0"/>
              <a:t>s=0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721642" y="1293585"/>
            <a:ext cx="4017396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 smtClean="0"/>
              <a:t>目的：第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/>
              <a:t>格棋盘共放置多少麦粒</a:t>
            </a:r>
            <a:endParaRPr lang="zh-CN" altLang="en-US" dirty="0"/>
          </a:p>
        </p:txBody>
      </p:sp>
      <p:sp>
        <p:nvSpPr>
          <p:cNvPr id="9" name="TextBox 6"/>
          <p:cNvSpPr txBox="1"/>
          <p:nvPr/>
        </p:nvSpPr>
        <p:spPr>
          <a:xfrm>
            <a:off x="4986590" y="2834817"/>
            <a:ext cx="113524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 smtClean="0"/>
              <a:t>p=p*2</a:t>
            </a:r>
            <a:endParaRPr lang="zh-CN" altLang="en-US" sz="2800" dirty="0"/>
          </a:p>
        </p:txBody>
      </p:sp>
      <p:sp>
        <p:nvSpPr>
          <p:cNvPr id="14" name="TextBox 8"/>
          <p:cNvSpPr txBox="1"/>
          <p:nvPr/>
        </p:nvSpPr>
        <p:spPr>
          <a:xfrm>
            <a:off x="3901024" y="296678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重复</a:t>
            </a:r>
            <a:r>
              <a:rPr lang="en-US" altLang="zh-CN" sz="1400" dirty="0" smtClean="0">
                <a:solidFill>
                  <a:srgbClr val="FF0000"/>
                </a:solidFill>
              </a:rPr>
              <a:t>n-1</a:t>
            </a:r>
            <a:r>
              <a:rPr lang="zh-CN" altLang="en-US" sz="1400" dirty="0" smtClean="0"/>
              <a:t>次</a:t>
            </a:r>
            <a:endParaRPr lang="zh-CN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0382544" y="2729389"/>
            <a:ext cx="1164101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s=</a:t>
            </a:r>
            <a:r>
              <a:rPr lang="en-US" altLang="zh-CN" dirty="0" err="1"/>
              <a:t>s+p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389466" y="287927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重复</a:t>
            </a:r>
            <a:r>
              <a:rPr lang="en-US" altLang="zh-CN" sz="1400" dirty="0" smtClean="0">
                <a:solidFill>
                  <a:srgbClr val="FF0000"/>
                </a:solidFill>
              </a:rPr>
              <a:t>n</a:t>
            </a:r>
            <a:r>
              <a:rPr lang="zh-CN" altLang="en-US" sz="1400" dirty="0" smtClean="0"/>
              <a:t>次</a:t>
            </a:r>
            <a:endParaRPr lang="zh-CN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7040464" y="4469850"/>
            <a:ext cx="5415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计数器</a:t>
            </a:r>
            <a:r>
              <a:rPr lang="zh-CN" altLang="en-US" sz="1400" dirty="0" smtClean="0"/>
              <a:t>：在算法执行过程中，用来记录某种事件发生次数的变量。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计数器的初值通常设置为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，可以根据需要灵活设置。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循环体中的计数语句格式通常为</a:t>
            </a:r>
            <a:r>
              <a:rPr lang="en-US" altLang="zh-CN" sz="1400" dirty="0" smtClean="0"/>
              <a:t>i=i+1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  <p:grpSp>
        <p:nvGrpSpPr>
          <p:cNvPr id="76" name="组合 75"/>
          <p:cNvGrpSpPr/>
          <p:nvPr/>
        </p:nvGrpSpPr>
        <p:grpSpPr>
          <a:xfrm>
            <a:off x="1459137" y="4629534"/>
            <a:ext cx="2309356" cy="646331"/>
            <a:chOff x="432490" y="3577057"/>
            <a:chExt cx="2309356" cy="646331"/>
          </a:xfrm>
        </p:grpSpPr>
        <p:sp>
          <p:nvSpPr>
            <p:cNvPr id="77" name="五边形 76"/>
            <p:cNvSpPr/>
            <p:nvPr/>
          </p:nvSpPr>
          <p:spPr>
            <a:xfrm>
              <a:off x="522200" y="3623339"/>
              <a:ext cx="2219646" cy="568651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32490" y="3577057"/>
              <a:ext cx="2172876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计数器（</a:t>
              </a:r>
              <a:r>
                <a:rPr lang="en-US" altLang="zh-CN" dirty="0">
                  <a:solidFill>
                    <a:srgbClr val="FF0000"/>
                  </a:solidFill>
                </a:rPr>
                <a:t>i</a:t>
              </a:r>
              <a:r>
                <a:rPr lang="zh-CN" altLang="en-US" sz="1600" dirty="0">
                  <a:solidFill>
                    <a:schemeClr val="bg1"/>
                  </a:solidFill>
                </a:rPr>
                <a:t>）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用来计算循环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次数</a:t>
              </a:r>
              <a:r>
                <a:rPr lang="en-US" altLang="zh-CN" dirty="0">
                  <a:solidFill>
                    <a:srgbClr val="FF0000"/>
                  </a:solidFill>
                </a:rPr>
                <a:t>n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9" name="圆角矩形 78"/>
          <p:cNvSpPr/>
          <p:nvPr/>
        </p:nvSpPr>
        <p:spPr>
          <a:xfrm>
            <a:off x="4023388" y="4122746"/>
            <a:ext cx="2826327" cy="16598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367605" y="4239330"/>
            <a:ext cx="194796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计数器初始值</a:t>
            </a:r>
            <a:r>
              <a:rPr lang="en-US" altLang="zh-CN" dirty="0" smtClean="0"/>
              <a:t>:i=1</a:t>
            </a:r>
            <a:endParaRPr lang="zh-CN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890509" y="4956360"/>
            <a:ext cx="965329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 smtClean="0"/>
              <a:t>i=i+1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63" grpId="0" bldLvl="0" animBg="1"/>
      <p:bldP spid="12" grpId="0" bldLvl="0" animBg="1"/>
      <p:bldP spid="57" grpId="0" bldLvl="0" animBg="1"/>
      <p:bldP spid="58" grpId="0" bldLvl="0" animBg="1"/>
      <p:bldP spid="9" grpId="0" bldLvl="0" animBg="1"/>
      <p:bldP spid="14" grpId="0"/>
      <p:bldP spid="51" grpId="0" bldLvl="0" animBg="1"/>
      <p:bldP spid="60" grpId="0"/>
      <p:bldP spid="67" grpId="0"/>
      <p:bldP spid="79" grpId="0" bldLvl="0" animBg="1"/>
      <p:bldP spid="80" grpId="0" bldLvl="0" animBg="1"/>
      <p:bldP spid="8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58410" y="1732173"/>
            <a:ext cx="1974970" cy="1240957"/>
            <a:chOff x="3128210" y="2432389"/>
            <a:chExt cx="1974970" cy="1240957"/>
          </a:xfrm>
        </p:grpSpPr>
        <p:sp>
          <p:nvSpPr>
            <p:cNvPr id="65" name="圆角矩形 64"/>
            <p:cNvSpPr/>
            <p:nvPr/>
          </p:nvSpPr>
          <p:spPr>
            <a:xfrm>
              <a:off x="3128210" y="2432389"/>
              <a:ext cx="1974970" cy="12409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241799" y="2592787"/>
              <a:ext cx="1758815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第</a:t>
              </a:r>
              <a:r>
                <a:rPr lang="en-US" altLang="zh-CN" sz="1400" dirty="0" smtClean="0"/>
                <a:t>1</a:t>
              </a:r>
              <a:r>
                <a:rPr lang="zh-CN" altLang="en-US" sz="1400" dirty="0" smtClean="0"/>
                <a:t>格放置麦粒</a:t>
              </a:r>
              <a:r>
                <a:rPr lang="en-US" altLang="zh-CN" sz="1400" dirty="0" smtClean="0"/>
                <a:t>:</a:t>
              </a:r>
              <a:r>
                <a:rPr lang="en-US" altLang="zh-CN" sz="1600" dirty="0" smtClean="0"/>
                <a:t>p=1</a:t>
              </a:r>
              <a:endParaRPr lang="zh-CN" alt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254942" y="3148237"/>
              <a:ext cx="726481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p=p*2</a:t>
              </a:r>
              <a:endParaRPr lang="zh-CN" altLang="en-US" sz="16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27592" y="3192000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重复</a:t>
              </a:r>
              <a:r>
                <a:rPr lang="en-US" altLang="zh-CN" sz="1400" dirty="0" smtClean="0"/>
                <a:t>n-1</a:t>
              </a:r>
              <a:r>
                <a:rPr lang="zh-CN" altLang="en-US" sz="1400" dirty="0" smtClean="0"/>
                <a:t>次</a:t>
              </a:r>
              <a:endParaRPr lang="zh-CN" altLang="en-US" sz="14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46535" y="3167535"/>
            <a:ext cx="1986845" cy="1225142"/>
            <a:chOff x="8506677" y="2311681"/>
            <a:chExt cx="1986845" cy="1225142"/>
          </a:xfrm>
        </p:grpSpPr>
        <p:sp>
          <p:nvSpPr>
            <p:cNvPr id="66" name="圆角矩形 65"/>
            <p:cNvSpPr/>
            <p:nvPr/>
          </p:nvSpPr>
          <p:spPr>
            <a:xfrm>
              <a:off x="8506677" y="2311681"/>
              <a:ext cx="1986845" cy="12251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592172" y="2525587"/>
              <a:ext cx="1803699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累加器初始值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s=0</a:t>
              </a:r>
              <a:endParaRPr lang="zh-CN" altLang="en-US" sz="16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554442" y="3031707"/>
              <a:ext cx="744114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dirty="0"/>
                <a:t>s=</a:t>
              </a:r>
              <a:r>
                <a:rPr lang="en-US" altLang="zh-CN" sz="1600" dirty="0" err="1"/>
                <a:t>s+p</a:t>
              </a:r>
              <a:endParaRPr lang="zh-CN" altLang="en-US" sz="16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618193" y="3084255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重复</a:t>
              </a:r>
              <a:r>
                <a:rPr lang="en-US" altLang="zh-CN" sz="1400" dirty="0">
                  <a:solidFill>
                    <a:srgbClr val="FF0000"/>
                  </a:solidFill>
                </a:rPr>
                <a:t>n</a:t>
              </a:r>
              <a:r>
                <a:rPr lang="zh-CN" altLang="en-US" sz="1400" dirty="0"/>
                <a:t>次</a:t>
              </a:r>
              <a:endParaRPr lang="zh-CN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92710" y="2552818"/>
            <a:ext cx="459740" cy="1631216"/>
          </a:xfrm>
          <a:prstGeom prst="rect">
            <a:avLst/>
          </a:prstGeom>
          <a:solidFill>
            <a:srgbClr val="6F2B6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pc="600" dirty="0" smtClean="0"/>
              <a:t>算法流程图</a:t>
            </a:r>
            <a:endParaRPr lang="zh-CN" altLang="en-US" spc="6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8425753" y="4654964"/>
            <a:ext cx="2007627" cy="1111014"/>
            <a:chOff x="8505964" y="3402545"/>
            <a:chExt cx="2007627" cy="1111014"/>
          </a:xfrm>
        </p:grpSpPr>
        <p:sp>
          <p:nvSpPr>
            <p:cNvPr id="121" name="圆角矩形 120"/>
            <p:cNvSpPr/>
            <p:nvPr/>
          </p:nvSpPr>
          <p:spPr>
            <a:xfrm>
              <a:off x="8505964" y="3402545"/>
              <a:ext cx="2007627" cy="11110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747327" y="3562943"/>
              <a:ext cx="1598515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计数器初始值</a:t>
              </a:r>
              <a:r>
                <a:rPr lang="en-US" altLang="zh-CN" sz="1600" dirty="0"/>
                <a:t>:i=1</a:t>
              </a:r>
              <a:endParaRPr lang="zh-CN" altLang="en-US" sz="16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270231" y="4054348"/>
              <a:ext cx="628698" cy="3385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i=i+1</a:t>
              </a:r>
              <a:endParaRPr lang="zh-CN" altLang="en-US" sz="1600" dirty="0"/>
            </a:p>
          </p:txBody>
        </p:sp>
      </p:grpSp>
      <p:sp>
        <p:nvSpPr>
          <p:cNvPr id="110" name="矩形 109"/>
          <p:cNvSpPr/>
          <p:nvPr/>
        </p:nvSpPr>
        <p:spPr>
          <a:xfrm>
            <a:off x="3605530" y="1006676"/>
            <a:ext cx="3857625" cy="5728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491591" y="3814052"/>
            <a:ext cx="936000" cy="2012547"/>
            <a:chOff x="2710361" y="3615737"/>
            <a:chExt cx="936000" cy="2012547"/>
          </a:xfrm>
          <a:solidFill>
            <a:schemeClr val="bg1">
              <a:lumMod val="85000"/>
            </a:schemeClr>
          </a:solidFill>
        </p:grpSpPr>
        <p:cxnSp>
          <p:nvCxnSpPr>
            <p:cNvPr id="85" name="直接连接符 84"/>
            <p:cNvCxnSpPr/>
            <p:nvPr/>
          </p:nvCxnSpPr>
          <p:spPr>
            <a:xfrm flipH="1">
              <a:off x="3202128" y="3625462"/>
              <a:ext cx="41783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3629507" y="3615737"/>
              <a:ext cx="0" cy="187200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2710361" y="5485364"/>
              <a:ext cx="93600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>
              <a:off x="2714848" y="5484284"/>
              <a:ext cx="5715" cy="144000"/>
            </a:xfrm>
            <a:prstGeom prst="straightConnector1">
              <a:avLst/>
            </a:prstGeom>
            <a:grpFill/>
            <a:ln w="254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圆角矩形 89"/>
          <p:cNvSpPr/>
          <p:nvPr/>
        </p:nvSpPr>
        <p:spPr>
          <a:xfrm>
            <a:off x="5159893" y="6350537"/>
            <a:ext cx="679517" cy="319465"/>
          </a:xfrm>
          <a:prstGeom prst="roundRect">
            <a:avLst>
              <a:gd name="adj" fmla="val 44574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结束</a:t>
            </a:r>
            <a:endParaRPr lang="zh-CN" altLang="en-US" sz="1400" dirty="0"/>
          </a:p>
        </p:txBody>
      </p:sp>
      <p:grpSp>
        <p:nvGrpSpPr>
          <p:cNvPr id="77" name="组合 76"/>
          <p:cNvGrpSpPr/>
          <p:nvPr/>
        </p:nvGrpSpPr>
        <p:grpSpPr>
          <a:xfrm>
            <a:off x="5110043" y="1111853"/>
            <a:ext cx="729367" cy="479354"/>
            <a:chOff x="6509" y="1920"/>
            <a:chExt cx="1149" cy="755"/>
          </a:xfrm>
          <a:solidFill>
            <a:schemeClr val="bg1">
              <a:lumMod val="85000"/>
            </a:schemeClr>
          </a:solidFill>
        </p:grpSpPr>
        <p:sp>
          <p:nvSpPr>
            <p:cNvPr id="9" name="圆角矩形 8"/>
            <p:cNvSpPr/>
            <p:nvPr/>
          </p:nvSpPr>
          <p:spPr>
            <a:xfrm>
              <a:off x="6509" y="1920"/>
              <a:ext cx="1149" cy="472"/>
            </a:xfrm>
            <a:prstGeom prst="roundRect">
              <a:avLst>
                <a:gd name="adj" fmla="val 44574"/>
              </a:avLst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开始</a:t>
              </a:r>
              <a:endParaRPr lang="zh-CN" altLang="en-US" sz="1400" dirty="0"/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7034" y="2392"/>
              <a:ext cx="0" cy="283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132325" y="1585674"/>
            <a:ext cx="2672080" cy="486897"/>
            <a:chOff x="3068700" y="1585674"/>
            <a:chExt cx="2672080" cy="486897"/>
          </a:xfrm>
        </p:grpSpPr>
        <p:sp>
          <p:nvSpPr>
            <p:cNvPr id="12" name="流程图: 数据 11"/>
            <p:cNvSpPr/>
            <p:nvPr/>
          </p:nvSpPr>
          <p:spPr>
            <a:xfrm>
              <a:off x="3068700" y="1585674"/>
              <a:ext cx="2672080" cy="29464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输入棋盘格子数</a:t>
              </a:r>
              <a:r>
                <a:rPr lang="en-US" altLang="zh-CN" sz="1400" dirty="0"/>
                <a:t>n</a:t>
              </a:r>
              <a:endParaRPr lang="zh-CN" altLang="en-US" sz="1400" dirty="0"/>
            </a:p>
          </p:txBody>
        </p:sp>
        <p:cxnSp>
          <p:nvCxnSpPr>
            <p:cNvPr id="94" name="直接箭头连接符 93"/>
            <p:cNvCxnSpPr/>
            <p:nvPr/>
          </p:nvCxnSpPr>
          <p:spPr>
            <a:xfrm>
              <a:off x="4399481" y="1892571"/>
              <a:ext cx="0" cy="18000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4403725" y="2079075"/>
            <a:ext cx="2204720" cy="514473"/>
            <a:chOff x="3340100" y="2079075"/>
            <a:chExt cx="2204720" cy="514473"/>
          </a:xfrm>
        </p:grpSpPr>
        <p:sp>
          <p:nvSpPr>
            <p:cNvPr id="15" name="流程图: 过程 14"/>
            <p:cNvSpPr/>
            <p:nvPr/>
          </p:nvSpPr>
          <p:spPr>
            <a:xfrm>
              <a:off x="3340100" y="2079075"/>
              <a:ext cx="2204720" cy="32412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第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格麦粒数置初值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←</a:t>
              </a:r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cxnSp>
          <p:nvCxnSpPr>
            <p:cNvPr id="95" name="直接箭头连接符 94"/>
            <p:cNvCxnSpPr/>
            <p:nvPr/>
          </p:nvCxnSpPr>
          <p:spPr>
            <a:xfrm>
              <a:off x="4403671" y="2413548"/>
              <a:ext cx="0" cy="18000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349523" y="3510623"/>
            <a:ext cx="1146710" cy="2124668"/>
            <a:chOff x="1575526" y="3479258"/>
            <a:chExt cx="1146710" cy="2124668"/>
          </a:xfrm>
          <a:solidFill>
            <a:schemeClr val="bg1">
              <a:lumMod val="85000"/>
            </a:schemeClr>
          </a:solidFill>
        </p:grpSpPr>
        <p:cxnSp>
          <p:nvCxnSpPr>
            <p:cNvPr id="82" name="直接连接符 81"/>
            <p:cNvCxnSpPr/>
            <p:nvPr/>
          </p:nvCxnSpPr>
          <p:spPr>
            <a:xfrm flipH="1">
              <a:off x="1598848" y="5584982"/>
              <a:ext cx="111600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1590561" y="3479258"/>
              <a:ext cx="15210" cy="212400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1575526" y="3479258"/>
              <a:ext cx="1116000" cy="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722236" y="5459926"/>
              <a:ext cx="0" cy="1440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4937760" y="4996310"/>
            <a:ext cx="1102360" cy="479425"/>
            <a:chOff x="6166" y="7473"/>
            <a:chExt cx="1736" cy="755"/>
          </a:xfrm>
          <a:solidFill>
            <a:schemeClr val="bg1">
              <a:lumMod val="85000"/>
            </a:schemeClr>
          </a:solidFill>
        </p:grpSpPr>
        <p:sp>
          <p:nvSpPr>
            <p:cNvPr id="76" name="流程图: 过程 75"/>
            <p:cNvSpPr/>
            <p:nvPr/>
          </p:nvSpPr>
          <p:spPr>
            <a:xfrm>
              <a:off x="6166" y="7778"/>
              <a:ext cx="1736" cy="450"/>
            </a:xfrm>
            <a:prstGeom prst="flowChartProcess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i</a:t>
              </a:r>
              <a:r>
                <a:rPr lang="zh-CN" altLang="en-US" sz="1400" b="1" dirty="0"/>
                <a:t>←</a:t>
              </a:r>
              <a:r>
                <a:rPr lang="en-US" altLang="zh-CN" sz="1400" b="1" dirty="0"/>
                <a:t>i+1</a:t>
              </a:r>
              <a:endParaRPr lang="zh-CN" altLang="en-US" sz="1400" b="1" dirty="0"/>
            </a:p>
          </p:txBody>
        </p:sp>
        <p:cxnSp>
          <p:nvCxnSpPr>
            <p:cNvPr id="116" name="直接箭头连接符 115"/>
            <p:cNvCxnSpPr/>
            <p:nvPr/>
          </p:nvCxnSpPr>
          <p:spPr>
            <a:xfrm>
              <a:off x="7034" y="7473"/>
              <a:ext cx="0" cy="267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4224655" y="5864225"/>
            <a:ext cx="2672080" cy="457835"/>
            <a:chOff x="4930" y="8949"/>
            <a:chExt cx="4208" cy="721"/>
          </a:xfrm>
          <a:solidFill>
            <a:schemeClr val="bg1">
              <a:lumMod val="85000"/>
            </a:schemeClr>
          </a:solidFill>
        </p:grpSpPr>
        <p:sp>
          <p:nvSpPr>
            <p:cNvPr id="89" name="流程图: 数据 88"/>
            <p:cNvSpPr/>
            <p:nvPr/>
          </p:nvSpPr>
          <p:spPr>
            <a:xfrm>
              <a:off x="4930" y="8949"/>
              <a:ext cx="4208" cy="472"/>
            </a:xfrm>
            <a:prstGeom prst="flowChartInputOutpu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输出麦粒总数</a:t>
              </a:r>
              <a:r>
                <a:rPr lang="en-US" altLang="zh-CN" sz="1400" dirty="0"/>
                <a:t>s</a:t>
              </a:r>
              <a:endParaRPr lang="zh-CN" altLang="en-US" sz="1400" dirty="0"/>
            </a:p>
          </p:txBody>
        </p:sp>
        <p:cxnSp>
          <p:nvCxnSpPr>
            <p:cNvPr id="119" name="直接箭头连接符 118"/>
            <p:cNvCxnSpPr/>
            <p:nvPr/>
          </p:nvCxnSpPr>
          <p:spPr>
            <a:xfrm>
              <a:off x="6958" y="9443"/>
              <a:ext cx="0" cy="227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957042" y="3593393"/>
            <a:ext cx="1012128" cy="604638"/>
            <a:chOff x="3893417" y="3593393"/>
            <a:chExt cx="1012128" cy="604638"/>
          </a:xfrm>
        </p:grpSpPr>
        <p:sp>
          <p:nvSpPr>
            <p:cNvPr id="18" name="流程图: 决策 17"/>
            <p:cNvSpPr/>
            <p:nvPr/>
          </p:nvSpPr>
          <p:spPr>
            <a:xfrm>
              <a:off x="3893417" y="3593393"/>
              <a:ext cx="1012128" cy="448383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i</a:t>
              </a:r>
              <a:r>
                <a:rPr lang="zh-CN" altLang="en-US" sz="1400" b="1" dirty="0"/>
                <a:t>≤</a:t>
              </a:r>
              <a:r>
                <a:rPr lang="en-US" altLang="zh-CN" sz="1400" b="1" dirty="0"/>
                <a:t>n?</a:t>
              </a:r>
              <a:endParaRPr lang="zh-CN" altLang="en-US" sz="1400" b="1" dirty="0"/>
            </a:p>
          </p:txBody>
        </p:sp>
        <p:cxnSp>
          <p:nvCxnSpPr>
            <p:cNvPr id="97" name="直接箭头连接符 96"/>
            <p:cNvCxnSpPr/>
            <p:nvPr/>
          </p:nvCxnSpPr>
          <p:spPr>
            <a:xfrm>
              <a:off x="4411090" y="4015235"/>
              <a:ext cx="0" cy="18000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7685" y="3944115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 smtClean="0">
                  <a:solidFill>
                    <a:srgbClr val="FF0000"/>
                  </a:solidFill>
                </a:rPr>
                <a:t>是</a:t>
              </a:r>
              <a:endParaRPr lang="zh-CN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5983358" y="3531875"/>
            <a:ext cx="319318" cy="253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050" b="1" dirty="0" smtClean="0">
                <a:solidFill>
                  <a:srgbClr val="FF0000"/>
                </a:solidFill>
              </a:rPr>
              <a:t>否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979545" y="4208910"/>
            <a:ext cx="1102360" cy="751205"/>
            <a:chOff x="4907" y="6266"/>
            <a:chExt cx="1736" cy="1183"/>
          </a:xfrm>
          <a:solidFill>
            <a:schemeClr val="bg1">
              <a:lumMod val="85000"/>
            </a:schemeClr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907" y="6266"/>
              <a:ext cx="1736" cy="1183"/>
              <a:chOff x="2168209" y="3840193"/>
              <a:chExt cx="1102284" cy="751870"/>
            </a:xfrm>
            <a:grpFill/>
          </p:grpSpPr>
          <p:sp>
            <p:nvSpPr>
              <p:cNvPr id="63" name="流程图: 过程 62"/>
              <p:cNvSpPr/>
              <p:nvPr/>
            </p:nvSpPr>
            <p:spPr>
              <a:xfrm>
                <a:off x="2168209" y="4316700"/>
                <a:ext cx="1102284" cy="275363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p</a:t>
                </a:r>
                <a:r>
                  <a:rPr lang="zh-CN" altLang="en-US" sz="1400" b="1" dirty="0"/>
                  <a:t> ←</a:t>
                </a:r>
                <a:r>
                  <a:rPr lang="en-US" altLang="zh-CN" sz="1400" b="1" dirty="0"/>
                  <a:t>p*2</a:t>
                </a:r>
                <a:endParaRPr lang="zh-CN" altLang="en-US" sz="1400" b="1" dirty="0"/>
              </a:p>
            </p:txBody>
          </p:sp>
          <p:sp>
            <p:nvSpPr>
              <p:cNvPr id="64" name="流程图: 过程 63"/>
              <p:cNvSpPr/>
              <p:nvPr/>
            </p:nvSpPr>
            <p:spPr>
              <a:xfrm>
                <a:off x="2168209" y="3840193"/>
                <a:ext cx="1102284" cy="289706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s</a:t>
                </a:r>
                <a:r>
                  <a:rPr lang="zh-CN" altLang="en-US" sz="1400" b="1" dirty="0"/>
                  <a:t>←</a:t>
                </a:r>
                <a:r>
                  <a:rPr lang="en-US" altLang="zh-CN" sz="1400" b="1" dirty="0" err="1"/>
                  <a:t>s+p</a:t>
                </a:r>
                <a:endParaRPr lang="zh-CN" altLang="en-US" sz="1400" b="1" dirty="0"/>
              </a:p>
            </p:txBody>
          </p:sp>
        </p:grpSp>
        <p:cxnSp>
          <p:nvCxnSpPr>
            <p:cNvPr id="67" name="直接箭头连接符 66"/>
            <p:cNvCxnSpPr/>
            <p:nvPr/>
          </p:nvCxnSpPr>
          <p:spPr>
            <a:xfrm>
              <a:off x="5817" y="6788"/>
              <a:ext cx="0" cy="227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/>
        </p:nvGrpSpPr>
        <p:grpSpPr>
          <a:xfrm>
            <a:off x="5895340" y="4204655"/>
            <a:ext cx="1102360" cy="793750"/>
            <a:chOff x="7168" y="6267"/>
            <a:chExt cx="1736" cy="1250"/>
          </a:xfrm>
          <a:solidFill>
            <a:schemeClr val="bg1">
              <a:lumMod val="85000"/>
            </a:schemeClr>
          </a:solidFill>
        </p:grpSpPr>
        <p:grpSp>
          <p:nvGrpSpPr>
            <p:cNvPr id="78" name="组合 77"/>
            <p:cNvGrpSpPr/>
            <p:nvPr/>
          </p:nvGrpSpPr>
          <p:grpSpPr>
            <a:xfrm>
              <a:off x="7168" y="6267"/>
              <a:ext cx="1736" cy="1250"/>
              <a:chOff x="2168209" y="3426651"/>
              <a:chExt cx="1102284" cy="794288"/>
            </a:xfrm>
            <a:grpFill/>
          </p:grpSpPr>
          <p:sp>
            <p:nvSpPr>
              <p:cNvPr id="79" name="流程图: 过程 78"/>
              <p:cNvSpPr/>
              <p:nvPr/>
            </p:nvSpPr>
            <p:spPr>
              <a:xfrm>
                <a:off x="2168209" y="3426651"/>
                <a:ext cx="1102284" cy="295267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p</a:t>
                </a:r>
                <a:r>
                  <a:rPr lang="zh-CN" altLang="en-US" sz="1400" b="1" dirty="0"/>
                  <a:t> ←</a:t>
                </a:r>
                <a:r>
                  <a:rPr lang="en-US" altLang="zh-CN" sz="1400" b="1" dirty="0"/>
                  <a:t>p*2</a:t>
                </a:r>
                <a:endParaRPr lang="zh-CN" altLang="en-US" sz="1400" b="1" dirty="0"/>
              </a:p>
            </p:txBody>
          </p:sp>
          <p:sp>
            <p:nvSpPr>
              <p:cNvPr id="80" name="流程图: 过程 79"/>
              <p:cNvSpPr/>
              <p:nvPr/>
            </p:nvSpPr>
            <p:spPr>
              <a:xfrm>
                <a:off x="2168209" y="3914489"/>
                <a:ext cx="1102284" cy="306450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s</a:t>
                </a:r>
                <a:r>
                  <a:rPr lang="zh-CN" altLang="en-US" sz="1400" b="1" dirty="0"/>
                  <a:t>←</a:t>
                </a:r>
                <a:r>
                  <a:rPr lang="en-US" altLang="zh-CN" sz="1400" b="1" dirty="0" err="1"/>
                  <a:t>s+p</a:t>
                </a:r>
                <a:endParaRPr lang="zh-CN" altLang="en-US" sz="1400" b="1" dirty="0"/>
              </a:p>
            </p:txBody>
          </p:sp>
        </p:grpSp>
        <p:cxnSp>
          <p:nvCxnSpPr>
            <p:cNvPr id="74" name="直接箭头连接符 73"/>
            <p:cNvCxnSpPr/>
            <p:nvPr/>
          </p:nvCxnSpPr>
          <p:spPr>
            <a:xfrm>
              <a:off x="7948" y="6788"/>
              <a:ext cx="0" cy="227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4959985" y="4207830"/>
            <a:ext cx="1102360" cy="765810"/>
            <a:chOff x="6167" y="6274"/>
            <a:chExt cx="1736" cy="1206"/>
          </a:xfrm>
          <a:solidFill>
            <a:schemeClr val="bg1">
              <a:lumMod val="85000"/>
            </a:schemeClr>
          </a:solidFill>
        </p:grpSpPr>
        <p:grpSp>
          <p:nvGrpSpPr>
            <p:cNvPr id="98" name="组合 97"/>
            <p:cNvGrpSpPr/>
            <p:nvPr/>
          </p:nvGrpSpPr>
          <p:grpSpPr>
            <a:xfrm>
              <a:off x="6167" y="6274"/>
              <a:ext cx="1736" cy="1206"/>
              <a:chOff x="2168209" y="3840193"/>
              <a:chExt cx="1102284" cy="765766"/>
            </a:xfrm>
            <a:grpFill/>
          </p:grpSpPr>
          <p:sp>
            <p:nvSpPr>
              <p:cNvPr id="99" name="流程图: 过程 98"/>
              <p:cNvSpPr/>
              <p:nvPr/>
            </p:nvSpPr>
            <p:spPr>
              <a:xfrm>
                <a:off x="2168209" y="4324956"/>
                <a:ext cx="1102284" cy="281003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p</a:t>
                </a:r>
                <a:r>
                  <a:rPr lang="zh-CN" altLang="en-US" sz="1400" b="1" dirty="0"/>
                  <a:t> ←</a:t>
                </a:r>
                <a:r>
                  <a:rPr lang="en-US" altLang="zh-CN" sz="1400" b="1" dirty="0"/>
                  <a:t>p*2</a:t>
                </a:r>
                <a:endParaRPr lang="zh-CN" altLang="en-US" sz="1400" b="1" dirty="0"/>
              </a:p>
            </p:txBody>
          </p:sp>
          <p:sp>
            <p:nvSpPr>
              <p:cNvPr id="100" name="流程图: 过程 99"/>
              <p:cNvSpPr/>
              <p:nvPr/>
            </p:nvSpPr>
            <p:spPr>
              <a:xfrm>
                <a:off x="2168209" y="3840193"/>
                <a:ext cx="1102284" cy="286374"/>
              </a:xfrm>
              <a:prstGeom prst="flowChartProcess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s</a:t>
                </a:r>
                <a:r>
                  <a:rPr lang="zh-CN" altLang="en-US" sz="1400" b="1" dirty="0"/>
                  <a:t>←</a:t>
                </a:r>
                <a:r>
                  <a:rPr lang="en-US" altLang="zh-CN" sz="1400" b="1" dirty="0" err="1"/>
                  <a:t>s+p</a:t>
                </a:r>
                <a:endParaRPr lang="zh-CN" altLang="en-US" sz="1400" b="1" dirty="0"/>
              </a:p>
            </p:txBody>
          </p:sp>
        </p:grpSp>
        <p:cxnSp>
          <p:nvCxnSpPr>
            <p:cNvPr id="75" name="直接箭头连接符 74"/>
            <p:cNvCxnSpPr/>
            <p:nvPr/>
          </p:nvCxnSpPr>
          <p:spPr>
            <a:xfrm>
              <a:off x="6989" y="6788"/>
              <a:ext cx="0" cy="227"/>
            </a:xfrm>
            <a:prstGeom prst="straightConnector1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4387405" y="3089986"/>
            <a:ext cx="2204720" cy="507394"/>
            <a:chOff x="3323780" y="3089986"/>
            <a:chExt cx="2204720" cy="507394"/>
          </a:xfrm>
        </p:grpSpPr>
        <p:cxnSp>
          <p:nvCxnSpPr>
            <p:cNvPr id="96" name="直接箭头连接符 95"/>
            <p:cNvCxnSpPr/>
            <p:nvPr/>
          </p:nvCxnSpPr>
          <p:spPr>
            <a:xfrm flipH="1">
              <a:off x="4401565" y="3381380"/>
              <a:ext cx="3175" cy="21600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流程图: 过程 106"/>
            <p:cNvSpPr/>
            <p:nvPr/>
          </p:nvSpPr>
          <p:spPr>
            <a:xfrm>
              <a:off x="3323780" y="3089986"/>
              <a:ext cx="2204720" cy="290316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计数器置初值</a:t>
              </a:r>
              <a:r>
                <a:rPr lang="en-US" altLang="zh-CN" sz="1400" dirty="0"/>
                <a:t>i</a:t>
              </a:r>
              <a:r>
                <a:rPr lang="zh-CN" altLang="en-US" sz="1400" dirty="0"/>
                <a:t>←</a:t>
              </a:r>
              <a:r>
                <a:rPr lang="en-US" altLang="zh-CN" sz="1400" dirty="0"/>
                <a:t>1</a:t>
              </a:r>
              <a:endParaRPr lang="en-US" altLang="zh-CN" sz="1400" dirty="0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92230" y="2620790"/>
            <a:ext cx="2204720" cy="462315"/>
            <a:chOff x="3328605" y="2620790"/>
            <a:chExt cx="2204720" cy="462315"/>
          </a:xfrm>
        </p:grpSpPr>
        <p:sp>
          <p:nvSpPr>
            <p:cNvPr id="55" name="流程图: 过程 54"/>
            <p:cNvSpPr/>
            <p:nvPr/>
          </p:nvSpPr>
          <p:spPr>
            <a:xfrm>
              <a:off x="3328605" y="2620790"/>
              <a:ext cx="2204720" cy="27425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麦粒数累加器置初值</a:t>
              </a:r>
              <a:r>
                <a:rPr lang="en-US" altLang="zh-CN" sz="1400" dirty="0"/>
                <a:t>s</a:t>
              </a:r>
              <a:r>
                <a:rPr lang="zh-CN" altLang="en-US" sz="1400" dirty="0"/>
                <a:t>←</a:t>
              </a:r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cxnSp>
          <p:nvCxnSpPr>
            <p:cNvPr id="109" name="直接箭头连接符 108"/>
            <p:cNvCxnSpPr/>
            <p:nvPr/>
          </p:nvCxnSpPr>
          <p:spPr>
            <a:xfrm>
              <a:off x="4401500" y="2903105"/>
              <a:ext cx="0" cy="18000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12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56593" y="3021862"/>
            <a:ext cx="335890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 dirty="0" smtClean="0">
                <a:sym typeface="+mn-ea"/>
              </a:rPr>
              <a:t>        range()</a:t>
            </a:r>
            <a:r>
              <a:rPr lang="zh-CN" altLang="en-US" sz="1600" dirty="0" smtClean="0">
                <a:sym typeface="+mn-ea"/>
              </a:rPr>
              <a:t>函数能</a:t>
            </a:r>
            <a:r>
              <a:rPr lang="zh-CN" altLang="en-US" sz="1600" dirty="0">
                <a:sym typeface="+mn-ea"/>
              </a:rPr>
              <a:t>创建一个整数列表，可以尝试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循环和</a:t>
            </a:r>
            <a:r>
              <a:rPr lang="en-US" altLang="zh-CN" sz="1600" dirty="0" smtClean="0"/>
              <a:t>range()</a:t>
            </a:r>
            <a:r>
              <a:rPr lang="zh-CN" altLang="en-US" sz="1600" dirty="0" smtClean="0"/>
              <a:t>函数来实现自动计数。</a:t>
            </a:r>
            <a:endParaRPr lang="zh-CN" altLang="en-US" sz="1600" dirty="0" smtClean="0"/>
          </a:p>
        </p:txBody>
      </p:sp>
      <p:grpSp>
        <p:nvGrpSpPr>
          <p:cNvPr id="206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590888">
            <a:off x="4898739" y="5471986"/>
            <a:ext cx="1336675" cy="630555"/>
            <a:chOff x="3558970" y="2488798"/>
            <a:chExt cx="5067710" cy="2391582"/>
          </a:xfrm>
        </p:grpSpPr>
        <p:sp>
          <p:nvSpPr>
            <p:cNvPr id="207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08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09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0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1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2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3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4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5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6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7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8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9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0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1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2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3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4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5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6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7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228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229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230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1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2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3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4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5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6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7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8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9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0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1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2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3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4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5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1864437" y="1188820"/>
            <a:ext cx="2842895" cy="5551170"/>
            <a:chOff x="4111" y="614"/>
            <a:chExt cx="4477" cy="8742"/>
          </a:xfrm>
        </p:grpSpPr>
        <p:sp>
          <p:nvSpPr>
            <p:cNvPr id="298" name="矩形 297"/>
            <p:cNvSpPr/>
            <p:nvPr/>
          </p:nvSpPr>
          <p:spPr>
            <a:xfrm>
              <a:off x="4111" y="614"/>
              <a:ext cx="4477" cy="87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97" name="组合 296"/>
            <p:cNvGrpSpPr/>
            <p:nvPr/>
          </p:nvGrpSpPr>
          <p:grpSpPr>
            <a:xfrm>
              <a:off x="4225" y="774"/>
              <a:ext cx="4208" cy="8384"/>
              <a:chOff x="4225" y="774"/>
              <a:chExt cx="4208" cy="8384"/>
            </a:xfrm>
          </p:grpSpPr>
          <p:sp>
            <p:nvSpPr>
              <p:cNvPr id="62" name="流程图: 决策 61"/>
              <p:cNvSpPr/>
              <p:nvPr/>
            </p:nvSpPr>
            <p:spPr>
              <a:xfrm>
                <a:off x="5558" y="4620"/>
                <a:ext cx="1594" cy="516"/>
              </a:xfrm>
              <a:prstGeom prst="flowChartDecision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1400" b="1" dirty="0">
                    <a:solidFill>
                      <a:srgbClr val="0070C0"/>
                    </a:solidFill>
                  </a:rPr>
                  <a:t>i</a:t>
                </a:r>
                <a:r>
                  <a:rPr lang="zh-CN" altLang="en-US" sz="1400" b="1" dirty="0">
                    <a:solidFill>
                      <a:srgbClr val="0070C0"/>
                    </a:solidFill>
                  </a:rPr>
                  <a:t>≤</a:t>
                </a:r>
                <a:r>
                  <a:rPr lang="en-US" altLang="zh-CN" sz="1400" b="1" dirty="0">
                    <a:solidFill>
                      <a:srgbClr val="0070C0"/>
                    </a:solidFill>
                  </a:rPr>
                  <a:t>n?</a:t>
                </a:r>
                <a:endParaRPr lang="en-US" altLang="zh-CN" sz="1400" b="1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6342" y="4869"/>
                <a:ext cx="1455" cy="3005"/>
                <a:chOff x="2722236" y="3045303"/>
                <a:chExt cx="924125" cy="1907979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3228531" y="3067610"/>
                  <a:ext cx="41783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flipV="1">
                  <a:off x="3646361" y="3045303"/>
                  <a:ext cx="0" cy="169238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flipH="1">
                  <a:off x="2722236" y="4722485"/>
                  <a:ext cx="90001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箭头连接符 105"/>
                <p:cNvCxnSpPr/>
                <p:nvPr/>
              </p:nvCxnSpPr>
              <p:spPr>
                <a:xfrm>
                  <a:off x="2738595" y="4736804"/>
                  <a:ext cx="5715" cy="216478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/>
              <p:cNvGrpSpPr/>
              <p:nvPr/>
            </p:nvGrpSpPr>
            <p:grpSpPr>
              <a:xfrm>
                <a:off x="5761" y="774"/>
                <a:ext cx="1149" cy="699"/>
                <a:chOff x="6509" y="1844"/>
                <a:chExt cx="1149" cy="699"/>
              </a:xfrm>
            </p:grpSpPr>
            <p:sp>
              <p:nvSpPr>
                <p:cNvPr id="110" name="圆角矩形 109"/>
                <p:cNvSpPr/>
                <p:nvPr/>
              </p:nvSpPr>
              <p:spPr>
                <a:xfrm>
                  <a:off x="6509" y="1844"/>
                  <a:ext cx="1149" cy="442"/>
                </a:xfrm>
                <a:prstGeom prst="roundRect">
                  <a:avLst>
                    <a:gd name="adj" fmla="val 44574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 smtClean="0"/>
                    <a:t>开始</a:t>
                  </a:r>
                  <a:endParaRPr lang="zh-CN" altLang="en-US" sz="1400" dirty="0"/>
                </a:p>
              </p:txBody>
            </p:sp>
            <p:cxnSp>
              <p:nvCxnSpPr>
                <p:cNvPr id="111" name="直接箭头连接符 110"/>
                <p:cNvCxnSpPr/>
                <p:nvPr/>
              </p:nvCxnSpPr>
              <p:spPr>
                <a:xfrm>
                  <a:off x="7034" y="2316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流程图: 数据 111"/>
              <p:cNvSpPr/>
              <p:nvPr/>
            </p:nvSpPr>
            <p:spPr>
              <a:xfrm>
                <a:off x="4225" y="1475"/>
                <a:ext cx="4208" cy="450"/>
              </a:xfrm>
              <a:prstGeom prst="flowChartInputOutpu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输入棋盘格子数</a:t>
                </a:r>
                <a:r>
                  <a:rPr lang="en-US" altLang="zh-CN" sz="1400" dirty="0"/>
                  <a:t>n</a:t>
                </a:r>
                <a:endParaRPr lang="zh-CN" altLang="en-US" sz="1400" dirty="0"/>
              </a:p>
            </p:txBody>
          </p:sp>
          <p:cxnSp>
            <p:nvCxnSpPr>
              <p:cNvPr id="113" name="直接箭头连接符 112"/>
              <p:cNvCxnSpPr/>
              <p:nvPr/>
            </p:nvCxnSpPr>
            <p:spPr>
              <a:xfrm>
                <a:off x="6297" y="1916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流程图: 过程 113"/>
              <p:cNvSpPr/>
              <p:nvPr/>
            </p:nvSpPr>
            <p:spPr>
              <a:xfrm>
                <a:off x="4555" y="2173"/>
                <a:ext cx="3472" cy="517"/>
              </a:xfrm>
              <a:prstGeom prst="flowChartProcess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第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格麦粒数置初值</a:t>
                </a:r>
                <a:r>
                  <a:rPr lang="en-US" altLang="zh-CN" sz="1400" dirty="0"/>
                  <a:t>p</a:t>
                </a:r>
                <a:r>
                  <a:rPr lang="zh-CN" altLang="en-US" sz="1400" dirty="0"/>
                  <a:t>←</a:t>
                </a:r>
                <a:r>
                  <a:rPr lang="en-US" altLang="zh-CN" sz="1400" dirty="0"/>
                  <a:t>1</a:t>
                </a:r>
                <a:endParaRPr lang="zh-CN" altLang="en-US" sz="1400" dirty="0"/>
              </a:p>
            </p:txBody>
          </p:sp>
          <p:cxnSp>
            <p:nvCxnSpPr>
              <p:cNvPr id="115" name="直接箭头连接符 114"/>
              <p:cNvCxnSpPr/>
              <p:nvPr/>
            </p:nvCxnSpPr>
            <p:spPr>
              <a:xfrm>
                <a:off x="6320" y="2721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流程图: 过程 116"/>
              <p:cNvSpPr/>
              <p:nvPr/>
            </p:nvSpPr>
            <p:spPr>
              <a:xfrm>
                <a:off x="4593" y="2961"/>
                <a:ext cx="3472" cy="483"/>
              </a:xfrm>
              <a:prstGeom prst="flowChartProcess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麦粒数累加器置初值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←</a:t>
                </a:r>
                <a:r>
                  <a:rPr lang="en-US" altLang="zh-CN" sz="1400" dirty="0"/>
                  <a:t>0</a:t>
                </a:r>
                <a:endParaRPr lang="zh-CN" altLang="en-US" sz="1400" dirty="0"/>
              </a:p>
            </p:txBody>
          </p:sp>
          <p:cxnSp>
            <p:nvCxnSpPr>
              <p:cNvPr id="118" name="直接箭头连接符 117"/>
              <p:cNvCxnSpPr/>
              <p:nvPr/>
            </p:nvCxnSpPr>
            <p:spPr>
              <a:xfrm flipH="1">
                <a:off x="6321" y="4183"/>
                <a:ext cx="5" cy="39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合 119"/>
              <p:cNvGrpSpPr/>
              <p:nvPr/>
            </p:nvGrpSpPr>
            <p:grpSpPr>
              <a:xfrm>
                <a:off x="4546" y="4344"/>
                <a:ext cx="1920" cy="3081"/>
                <a:chOff x="1611152" y="2927680"/>
                <a:chExt cx="1217928" cy="1957547"/>
              </a:xfrm>
            </p:grpSpPr>
            <p:cxnSp>
              <p:nvCxnSpPr>
                <p:cNvPr id="124" name="直接连接符 123"/>
                <p:cNvCxnSpPr/>
                <p:nvPr/>
              </p:nvCxnSpPr>
              <p:spPr>
                <a:xfrm flipH="1">
                  <a:off x="1622598" y="4877687"/>
                  <a:ext cx="120648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/>
                <p:nvPr/>
              </p:nvCxnSpPr>
              <p:spPr>
                <a:xfrm flipH="1" flipV="1">
                  <a:off x="1626183" y="2940038"/>
                  <a:ext cx="15210" cy="194518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箭头连接符 125"/>
                <p:cNvCxnSpPr/>
                <p:nvPr/>
              </p:nvCxnSpPr>
              <p:spPr>
                <a:xfrm>
                  <a:off x="1611152" y="2927680"/>
                  <a:ext cx="11160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2829080" y="4715909"/>
                  <a:ext cx="0" cy="1441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组合 127"/>
              <p:cNvGrpSpPr/>
              <p:nvPr/>
            </p:nvGrpSpPr>
            <p:grpSpPr>
              <a:xfrm>
                <a:off x="5567" y="6519"/>
                <a:ext cx="1736" cy="597"/>
                <a:chOff x="6337" y="6314"/>
                <a:chExt cx="1736" cy="597"/>
              </a:xfrm>
            </p:grpSpPr>
            <p:sp>
              <p:nvSpPr>
                <p:cNvPr id="135" name="流程图: 过程 134"/>
                <p:cNvSpPr/>
                <p:nvPr/>
              </p:nvSpPr>
              <p:spPr>
                <a:xfrm>
                  <a:off x="6337" y="6562"/>
                  <a:ext cx="1736" cy="349"/>
                </a:xfrm>
                <a:prstGeom prst="flowChartProcess">
                  <a:avLst/>
                </a:prstGeom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 dirty="0">
                      <a:solidFill>
                        <a:srgbClr val="0070C0"/>
                      </a:solidFill>
                    </a:rPr>
                    <a:t>i</a:t>
                  </a:r>
                  <a:r>
                    <a:rPr lang="zh-CN" altLang="en-US" sz="1400" b="1" dirty="0">
                      <a:solidFill>
                        <a:srgbClr val="0070C0"/>
                      </a:solidFill>
                    </a:rPr>
                    <a:t>←</a:t>
                  </a:r>
                  <a:r>
                    <a:rPr lang="en-US" altLang="zh-CN" sz="1400" b="1" dirty="0">
                      <a:solidFill>
                        <a:srgbClr val="0070C0"/>
                      </a:solidFill>
                    </a:rPr>
                    <a:t>i+1</a:t>
                  </a:r>
                  <a:endParaRPr lang="en-US" altLang="zh-CN" sz="1400" b="1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151" name="直接箭头连接符 150"/>
                <p:cNvCxnSpPr/>
                <p:nvPr/>
              </p:nvCxnSpPr>
              <p:spPr>
                <a:xfrm>
                  <a:off x="7205" y="6314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组合 153"/>
              <p:cNvGrpSpPr/>
              <p:nvPr/>
            </p:nvGrpSpPr>
            <p:grpSpPr>
              <a:xfrm>
                <a:off x="4628" y="7931"/>
                <a:ext cx="3531" cy="696"/>
                <a:chOff x="5285" y="7723"/>
                <a:chExt cx="3531" cy="696"/>
              </a:xfrm>
            </p:grpSpPr>
            <p:sp>
              <p:nvSpPr>
                <p:cNvPr id="156" name="流程图: 数据 155"/>
                <p:cNvSpPr/>
                <p:nvPr/>
              </p:nvSpPr>
              <p:spPr>
                <a:xfrm>
                  <a:off x="5285" y="7723"/>
                  <a:ext cx="3531" cy="422"/>
                </a:xfrm>
                <a:prstGeom prst="flowChartInputOutpu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输出麦粒总数</a:t>
                  </a:r>
                  <a:r>
                    <a:rPr lang="en-US" altLang="zh-CN" sz="1400" dirty="0"/>
                    <a:t>s</a:t>
                  </a:r>
                  <a:endParaRPr lang="zh-CN" altLang="en-US" sz="1400" dirty="0"/>
                </a:p>
              </p:txBody>
            </p:sp>
            <p:cxnSp>
              <p:nvCxnSpPr>
                <p:cNvPr id="157" name="直接箭头连接符 156"/>
                <p:cNvCxnSpPr/>
                <p:nvPr/>
              </p:nvCxnSpPr>
              <p:spPr>
                <a:xfrm>
                  <a:off x="7034" y="8192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8" name="直接箭头连接符 157"/>
              <p:cNvCxnSpPr/>
              <p:nvPr/>
            </p:nvCxnSpPr>
            <p:spPr>
              <a:xfrm>
                <a:off x="6372" y="5153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39"/>
              <p:cNvSpPr txBox="1"/>
              <p:nvPr/>
            </p:nvSpPr>
            <p:spPr>
              <a:xfrm>
                <a:off x="5615" y="4982"/>
                <a:ext cx="533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200" b="1" dirty="0" smtClean="0">
                    <a:solidFill>
                      <a:srgbClr val="FF0000"/>
                    </a:solidFill>
                  </a:rPr>
                  <a:t>是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8" name="TextBox 128"/>
              <p:cNvSpPr txBox="1"/>
              <p:nvPr/>
            </p:nvSpPr>
            <p:spPr>
              <a:xfrm>
                <a:off x="7246" y="4494"/>
                <a:ext cx="533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200" b="1" dirty="0" smtClean="0">
                    <a:solidFill>
                      <a:srgbClr val="FF0000"/>
                    </a:solidFill>
                  </a:rPr>
                  <a:t>否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59" name="组合 258"/>
              <p:cNvGrpSpPr/>
              <p:nvPr/>
            </p:nvGrpSpPr>
            <p:grpSpPr>
              <a:xfrm>
                <a:off x="5545" y="5413"/>
                <a:ext cx="1736" cy="1075"/>
                <a:chOff x="6281" y="5232"/>
                <a:chExt cx="1736" cy="1075"/>
              </a:xfrm>
            </p:grpSpPr>
            <p:grpSp>
              <p:nvGrpSpPr>
                <p:cNvPr id="260" name="组合 259"/>
                <p:cNvGrpSpPr/>
                <p:nvPr/>
              </p:nvGrpSpPr>
              <p:grpSpPr>
                <a:xfrm>
                  <a:off x="6281" y="5232"/>
                  <a:ext cx="1736" cy="1075"/>
                  <a:chOff x="2239441" y="3168389"/>
                  <a:chExt cx="1102296" cy="682972"/>
                </a:xfrm>
              </p:grpSpPr>
              <p:sp>
                <p:nvSpPr>
                  <p:cNvPr id="261" name="流程图: 过程 260"/>
                  <p:cNvSpPr/>
                  <p:nvPr/>
                </p:nvSpPr>
                <p:spPr>
                  <a:xfrm>
                    <a:off x="2239441" y="3615722"/>
                    <a:ext cx="1102284" cy="235639"/>
                  </a:xfrm>
                  <a:prstGeom prst="flowChartProcess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 b="1" dirty="0"/>
                      <a:t>p</a:t>
                    </a:r>
                    <a:r>
                      <a:rPr lang="zh-CN" altLang="en-US" sz="1400" b="1" dirty="0"/>
                      <a:t> ←</a:t>
                    </a:r>
                    <a:r>
                      <a:rPr lang="en-US" altLang="zh-CN" sz="1400" b="1" dirty="0"/>
                      <a:t>p*2</a:t>
                    </a:r>
                    <a:endParaRPr lang="zh-CN" altLang="en-US" sz="1400" b="1" dirty="0"/>
                  </a:p>
                </p:txBody>
              </p:sp>
              <p:sp>
                <p:nvSpPr>
                  <p:cNvPr id="262" name="流程图: 过程 261"/>
                  <p:cNvSpPr/>
                  <p:nvPr/>
                </p:nvSpPr>
                <p:spPr>
                  <a:xfrm>
                    <a:off x="2239453" y="3168389"/>
                    <a:ext cx="1102284" cy="277115"/>
                  </a:xfrm>
                  <a:prstGeom prst="flowChartProcess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 b="1" dirty="0"/>
                      <a:t>s</a:t>
                    </a:r>
                    <a:r>
                      <a:rPr lang="zh-CN" altLang="en-US" sz="1400" b="1" dirty="0"/>
                      <a:t>←</a:t>
                    </a:r>
                    <a:r>
                      <a:rPr lang="en-US" altLang="zh-CN" sz="1400" b="1" dirty="0" err="1"/>
                      <a:t>s+p</a:t>
                    </a:r>
                    <a:endParaRPr lang="zh-CN" altLang="en-US" sz="1400" b="1" dirty="0"/>
                  </a:p>
                </p:txBody>
              </p:sp>
            </p:grpSp>
            <p:cxnSp>
              <p:nvCxnSpPr>
                <p:cNvPr id="263" name="直接箭头连接符 262"/>
                <p:cNvCxnSpPr/>
                <p:nvPr/>
              </p:nvCxnSpPr>
              <p:spPr>
                <a:xfrm>
                  <a:off x="7139" y="5707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流程图: 过程 263"/>
              <p:cNvSpPr/>
              <p:nvPr/>
            </p:nvSpPr>
            <p:spPr>
              <a:xfrm>
                <a:off x="4605" y="3709"/>
                <a:ext cx="3472" cy="449"/>
              </a:xfrm>
              <a:prstGeom prst="flowChartProcess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>
                    <a:solidFill>
                      <a:srgbClr val="0070C0"/>
                    </a:solidFill>
                  </a:rPr>
                  <a:t>计数器置初值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i</a:t>
                </a:r>
                <a:r>
                  <a:rPr lang="zh-CN" altLang="en-US" sz="1400" dirty="0">
                    <a:solidFill>
                      <a:srgbClr val="0070C0"/>
                    </a:solidFill>
                  </a:rPr>
                  <a:t>←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1</a:t>
                </a:r>
                <a:endParaRPr lang="en-US" altLang="zh-CN" sz="14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65" name="直接箭头连接符 264"/>
              <p:cNvCxnSpPr/>
              <p:nvPr/>
            </p:nvCxnSpPr>
            <p:spPr>
              <a:xfrm>
                <a:off x="6320" y="3480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圆角矩形 267"/>
              <p:cNvSpPr/>
              <p:nvPr/>
            </p:nvSpPr>
            <p:spPr>
              <a:xfrm>
                <a:off x="5761" y="8655"/>
                <a:ext cx="1149" cy="503"/>
              </a:xfrm>
              <a:prstGeom prst="roundRect">
                <a:avLst>
                  <a:gd name="adj" fmla="val 44574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结束</a:t>
                </a:r>
                <a:endParaRPr lang="zh-CN" altLang="en-US" sz="1400" dirty="0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351981" y="1127700"/>
            <a:ext cx="3903260" cy="5565015"/>
            <a:chOff x="4558352" y="992832"/>
            <a:chExt cx="3903260" cy="5565015"/>
          </a:xfrm>
        </p:grpSpPr>
        <p:sp>
          <p:nvSpPr>
            <p:cNvPr id="6" name="矩形 5"/>
            <p:cNvSpPr/>
            <p:nvPr/>
          </p:nvSpPr>
          <p:spPr>
            <a:xfrm>
              <a:off x="4558352" y="992832"/>
              <a:ext cx="3903260" cy="5565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1" name="组合 300"/>
            <p:cNvGrpSpPr/>
            <p:nvPr/>
          </p:nvGrpSpPr>
          <p:grpSpPr>
            <a:xfrm>
              <a:off x="4677410" y="1023566"/>
              <a:ext cx="3654425" cy="5348605"/>
              <a:chOff x="1321" y="1697"/>
              <a:chExt cx="5755" cy="8423"/>
            </a:xfrm>
          </p:grpSpPr>
          <p:sp>
            <p:nvSpPr>
              <p:cNvPr id="276" name="圆角矩形 275"/>
              <p:cNvSpPr/>
              <p:nvPr/>
            </p:nvSpPr>
            <p:spPr>
              <a:xfrm>
                <a:off x="3414" y="1697"/>
                <a:ext cx="1149" cy="483"/>
              </a:xfrm>
              <a:prstGeom prst="roundRect">
                <a:avLst>
                  <a:gd name="adj" fmla="val 44574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 smtClean="0"/>
                  <a:t>开始</a:t>
                </a:r>
                <a:endParaRPr lang="zh-CN" altLang="en-US" sz="1400" dirty="0"/>
              </a:p>
            </p:txBody>
          </p:sp>
          <p:grpSp>
            <p:nvGrpSpPr>
              <p:cNvPr id="300" name="组合 299"/>
              <p:cNvGrpSpPr/>
              <p:nvPr/>
            </p:nvGrpSpPr>
            <p:grpSpPr>
              <a:xfrm>
                <a:off x="1321" y="2207"/>
                <a:ext cx="5755" cy="7913"/>
                <a:chOff x="1321" y="2207"/>
                <a:chExt cx="5755" cy="7913"/>
              </a:xfrm>
            </p:grpSpPr>
            <p:grpSp>
              <p:nvGrpSpPr>
                <p:cNvPr id="269" name="组合 268"/>
                <p:cNvGrpSpPr/>
                <p:nvPr/>
              </p:nvGrpSpPr>
              <p:grpSpPr>
                <a:xfrm>
                  <a:off x="3901" y="5511"/>
                  <a:ext cx="3175" cy="3122"/>
                  <a:chOff x="1620701" y="3607482"/>
                  <a:chExt cx="2016000" cy="1980171"/>
                </a:xfrm>
              </p:grpSpPr>
              <p:cxnSp>
                <p:nvCxnSpPr>
                  <p:cNvPr id="270" name="直接连接符 269"/>
                  <p:cNvCxnSpPr/>
                  <p:nvPr/>
                </p:nvCxnSpPr>
                <p:spPr>
                  <a:xfrm flipH="1">
                    <a:off x="2157374" y="3620135"/>
                    <a:ext cx="1462405" cy="1206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直接连接符 270"/>
                  <p:cNvCxnSpPr/>
                  <p:nvPr/>
                </p:nvCxnSpPr>
                <p:spPr>
                  <a:xfrm flipV="1">
                    <a:off x="3622522" y="3607482"/>
                    <a:ext cx="0" cy="176195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直接连接符 271"/>
                  <p:cNvCxnSpPr/>
                  <p:nvPr/>
                </p:nvCxnSpPr>
                <p:spPr>
                  <a:xfrm flipH="1">
                    <a:off x="1620701" y="5358430"/>
                    <a:ext cx="201600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直接箭头连接符 272"/>
                  <p:cNvCxnSpPr/>
                  <p:nvPr/>
                </p:nvCxnSpPr>
                <p:spPr>
                  <a:xfrm>
                    <a:off x="1639793" y="5371653"/>
                    <a:ext cx="5715" cy="216000"/>
                  </a:xfrm>
                  <a:prstGeom prst="straightConnector1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4" name="流程图: 决策 273"/>
                <p:cNvSpPr/>
                <p:nvPr/>
              </p:nvSpPr>
              <p:spPr>
                <a:xfrm>
                  <a:off x="1587" y="5119"/>
                  <a:ext cx="4801" cy="822"/>
                </a:xfrm>
                <a:prstGeom prst="flowChartDecision">
                  <a:avLst/>
                </a:prstGeom>
                <a:solidFill>
                  <a:schemeClr val="bg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 dirty="0" smtClean="0">
                      <a:solidFill>
                        <a:srgbClr val="FF0000"/>
                      </a:solidFill>
                    </a:rPr>
                    <a:t>i in range(1,n+1) </a:t>
                  </a:r>
                  <a:endParaRPr lang="en-US" altLang="zh-CN" sz="1400" b="1" dirty="0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5" name="流程图: 数据 274"/>
                <p:cNvSpPr/>
                <p:nvPr/>
              </p:nvSpPr>
              <p:spPr>
                <a:xfrm>
                  <a:off x="1884" y="2447"/>
                  <a:ext cx="4208" cy="464"/>
                </a:xfrm>
                <a:prstGeom prst="flowChartInputOutpu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输入棋盘格子数</a:t>
                  </a:r>
                  <a:r>
                    <a:rPr lang="en-US" altLang="zh-CN" sz="1400" dirty="0"/>
                    <a:t>n</a:t>
                  </a:r>
                  <a:endParaRPr lang="zh-CN" altLang="en-US" sz="1400" dirty="0"/>
                </a:p>
              </p:txBody>
            </p:sp>
            <p:sp>
              <p:nvSpPr>
                <p:cNvPr id="277" name="流程图: 过程 276"/>
                <p:cNvSpPr/>
                <p:nvPr/>
              </p:nvSpPr>
              <p:spPr>
                <a:xfrm>
                  <a:off x="2252" y="3194"/>
                  <a:ext cx="3472" cy="630"/>
                </a:xfrm>
                <a:prstGeom prst="flowChartProcess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第</a:t>
                  </a:r>
                  <a:r>
                    <a:rPr lang="en-US" altLang="zh-CN" sz="1400" dirty="0"/>
                    <a:t>1</a:t>
                  </a:r>
                  <a:r>
                    <a:rPr lang="zh-CN" altLang="en-US" sz="1400" dirty="0"/>
                    <a:t>格麦粒数置初值</a:t>
                  </a:r>
                  <a:r>
                    <a:rPr lang="en-US" altLang="zh-CN" sz="1400" dirty="0"/>
                    <a:t>p</a:t>
                  </a:r>
                  <a:r>
                    <a:rPr lang="zh-CN" altLang="en-US" sz="1400" dirty="0"/>
                    <a:t>←</a:t>
                  </a:r>
                  <a:r>
                    <a:rPr lang="en-US" altLang="zh-CN" sz="1400" dirty="0"/>
                    <a:t>1</a:t>
                  </a:r>
                  <a:endParaRPr lang="zh-CN" altLang="en-US" sz="1400" dirty="0"/>
                </a:p>
              </p:txBody>
            </p:sp>
            <p:sp>
              <p:nvSpPr>
                <p:cNvPr id="278" name="流程图: 过程 277"/>
                <p:cNvSpPr/>
                <p:nvPr/>
              </p:nvSpPr>
              <p:spPr>
                <a:xfrm>
                  <a:off x="2252" y="4098"/>
                  <a:ext cx="3472" cy="630"/>
                </a:xfrm>
                <a:prstGeom prst="flowChartProcess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麦粒数累加器置初值</a:t>
                  </a:r>
                  <a:r>
                    <a:rPr lang="en-US" altLang="zh-CN" sz="1400" dirty="0"/>
                    <a:t>s</a:t>
                  </a:r>
                  <a:r>
                    <a:rPr lang="zh-CN" altLang="en-US" sz="1400" dirty="0"/>
                    <a:t>←</a:t>
                  </a:r>
                  <a:r>
                    <a:rPr lang="en-US" altLang="zh-CN" sz="1400" dirty="0"/>
                    <a:t>0</a:t>
                  </a:r>
                  <a:endParaRPr lang="zh-CN" altLang="en-US" sz="1400" dirty="0"/>
                </a:p>
              </p:txBody>
            </p:sp>
            <p:sp>
              <p:nvSpPr>
                <p:cNvPr id="279" name="流程图: 数据 278"/>
                <p:cNvSpPr/>
                <p:nvPr/>
              </p:nvSpPr>
              <p:spPr>
                <a:xfrm>
                  <a:off x="1869" y="8668"/>
                  <a:ext cx="4208" cy="608"/>
                </a:xfrm>
                <a:prstGeom prst="flowChartInputOutpu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输出麦粒总数</a:t>
                  </a:r>
                  <a:r>
                    <a:rPr lang="en-US" altLang="zh-CN" sz="1400" dirty="0"/>
                    <a:t>s</a:t>
                  </a:r>
                  <a:endParaRPr lang="zh-CN" altLang="en-US" sz="1400" dirty="0"/>
                </a:p>
              </p:txBody>
            </p:sp>
            <p:sp>
              <p:nvSpPr>
                <p:cNvPr id="280" name="圆角矩形 279"/>
                <p:cNvSpPr/>
                <p:nvPr/>
              </p:nvSpPr>
              <p:spPr>
                <a:xfrm>
                  <a:off x="3414" y="9617"/>
                  <a:ext cx="1149" cy="503"/>
                </a:xfrm>
                <a:prstGeom prst="roundRect">
                  <a:avLst>
                    <a:gd name="adj" fmla="val 44574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 dirty="0"/>
                    <a:t>结束</a:t>
                  </a:r>
                  <a:endParaRPr lang="zh-CN" altLang="en-US" sz="1400" dirty="0"/>
                </a:p>
              </p:txBody>
            </p:sp>
            <p:cxnSp>
              <p:nvCxnSpPr>
                <p:cNvPr id="281" name="直接箭头连接符 280"/>
                <p:cNvCxnSpPr/>
                <p:nvPr/>
              </p:nvCxnSpPr>
              <p:spPr>
                <a:xfrm>
                  <a:off x="3988" y="2207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箭头连接符 281"/>
                <p:cNvCxnSpPr/>
                <p:nvPr/>
              </p:nvCxnSpPr>
              <p:spPr>
                <a:xfrm>
                  <a:off x="3988" y="2952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箭头连接符 282"/>
                <p:cNvCxnSpPr/>
                <p:nvPr/>
              </p:nvCxnSpPr>
              <p:spPr>
                <a:xfrm>
                  <a:off x="3988" y="3861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箭头连接符 283"/>
                <p:cNvCxnSpPr/>
                <p:nvPr/>
              </p:nvCxnSpPr>
              <p:spPr>
                <a:xfrm flipH="1">
                  <a:off x="3986" y="4714"/>
                  <a:ext cx="5" cy="41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箭头连接符 284"/>
                <p:cNvCxnSpPr/>
                <p:nvPr/>
              </p:nvCxnSpPr>
              <p:spPr>
                <a:xfrm>
                  <a:off x="3988" y="5943"/>
                  <a:ext cx="0" cy="39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6" name="组合 285"/>
                <p:cNvGrpSpPr/>
                <p:nvPr/>
              </p:nvGrpSpPr>
              <p:grpSpPr>
                <a:xfrm>
                  <a:off x="3120" y="6364"/>
                  <a:ext cx="1736" cy="1351"/>
                  <a:chOff x="2168209" y="3840193"/>
                  <a:chExt cx="1102284" cy="858066"/>
                </a:xfrm>
              </p:grpSpPr>
              <p:sp>
                <p:nvSpPr>
                  <p:cNvPr id="287" name="流程图: 过程 286"/>
                  <p:cNvSpPr/>
                  <p:nvPr/>
                </p:nvSpPr>
                <p:spPr>
                  <a:xfrm>
                    <a:off x="2168209" y="4394806"/>
                    <a:ext cx="1102284" cy="303453"/>
                  </a:xfrm>
                  <a:prstGeom prst="flowChartProcess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 b="1" dirty="0"/>
                      <a:t>p</a:t>
                    </a:r>
                    <a:r>
                      <a:rPr lang="zh-CN" altLang="en-US" sz="1400" b="1" dirty="0"/>
                      <a:t> ←</a:t>
                    </a:r>
                    <a:r>
                      <a:rPr lang="en-US" altLang="zh-CN" sz="1400" b="1" dirty="0"/>
                      <a:t>p*2</a:t>
                    </a:r>
                    <a:endParaRPr lang="zh-CN" altLang="en-US" sz="1400" b="1" dirty="0"/>
                  </a:p>
                </p:txBody>
              </p:sp>
              <p:sp>
                <p:nvSpPr>
                  <p:cNvPr id="288" name="流程图: 过程 287"/>
                  <p:cNvSpPr/>
                  <p:nvPr/>
                </p:nvSpPr>
                <p:spPr>
                  <a:xfrm>
                    <a:off x="2168209" y="3840193"/>
                    <a:ext cx="1102284" cy="303453"/>
                  </a:xfrm>
                  <a:prstGeom prst="flowChartProcess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 b="1" dirty="0"/>
                      <a:t>s</a:t>
                    </a:r>
                    <a:r>
                      <a:rPr lang="zh-CN" altLang="en-US" sz="1400" b="1" dirty="0"/>
                      <a:t>←</a:t>
                    </a:r>
                    <a:r>
                      <a:rPr lang="en-US" altLang="zh-CN" sz="1400" b="1" dirty="0" err="1"/>
                      <a:t>s+p</a:t>
                    </a:r>
                    <a:endParaRPr lang="zh-CN" altLang="en-US" sz="1400" b="1" dirty="0"/>
                  </a:p>
                </p:txBody>
              </p:sp>
            </p:grpSp>
            <p:cxnSp>
              <p:nvCxnSpPr>
                <p:cNvPr id="289" name="直接连接符 288"/>
                <p:cNvCxnSpPr/>
                <p:nvPr/>
              </p:nvCxnSpPr>
              <p:spPr>
                <a:xfrm flipH="1">
                  <a:off x="1330" y="8147"/>
                  <a:ext cx="266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/>
                <p:cNvCxnSpPr/>
                <p:nvPr/>
              </p:nvCxnSpPr>
              <p:spPr>
                <a:xfrm flipH="1" flipV="1">
                  <a:off x="1321" y="4853"/>
                  <a:ext cx="24" cy="334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箭头连接符 290"/>
                <p:cNvCxnSpPr/>
                <p:nvPr/>
              </p:nvCxnSpPr>
              <p:spPr>
                <a:xfrm>
                  <a:off x="1324" y="4883"/>
                  <a:ext cx="266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箭头连接符 291"/>
                <p:cNvCxnSpPr/>
                <p:nvPr/>
              </p:nvCxnSpPr>
              <p:spPr>
                <a:xfrm>
                  <a:off x="3925" y="9333"/>
                  <a:ext cx="0" cy="227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TextBox 203"/>
                <p:cNvSpPr txBox="1"/>
                <p:nvPr/>
              </p:nvSpPr>
              <p:spPr>
                <a:xfrm>
                  <a:off x="4155" y="5829"/>
                  <a:ext cx="533" cy="4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200" b="1" dirty="0" smtClean="0">
                      <a:solidFill>
                        <a:srgbClr val="FF0000"/>
                      </a:solidFill>
                    </a:rPr>
                    <a:t>是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4" name="TextBox 204"/>
                <p:cNvSpPr txBox="1"/>
                <p:nvPr/>
              </p:nvSpPr>
              <p:spPr>
                <a:xfrm>
                  <a:off x="4479" y="4880"/>
                  <a:ext cx="533" cy="4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200" b="1" dirty="0" smtClean="0">
                      <a:solidFill>
                        <a:srgbClr val="FF0000"/>
                      </a:solidFill>
                    </a:rPr>
                    <a:t>否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95" name="直接连接符 294"/>
                <p:cNvCxnSpPr/>
                <p:nvPr/>
              </p:nvCxnSpPr>
              <p:spPr>
                <a:xfrm>
                  <a:off x="3965" y="7726"/>
                  <a:ext cx="4" cy="3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箭头连接符 295"/>
                <p:cNvCxnSpPr/>
                <p:nvPr/>
              </p:nvCxnSpPr>
              <p:spPr>
                <a:xfrm>
                  <a:off x="3983" y="6868"/>
                  <a:ext cx="0" cy="34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1" name="TextBox 120"/>
          <p:cNvSpPr txBox="1"/>
          <p:nvPr/>
        </p:nvSpPr>
        <p:spPr>
          <a:xfrm>
            <a:off x="4900212" y="4200885"/>
            <a:ext cx="335890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ym typeface="+mn-ea"/>
              </a:rPr>
              <a:t>        循环是从第</a:t>
            </a:r>
            <a:r>
              <a:rPr lang="en-US" altLang="zh-CN" sz="1600" dirty="0" smtClean="0">
                <a:sym typeface="+mn-ea"/>
              </a:rPr>
              <a:t>1</a:t>
            </a:r>
            <a:r>
              <a:rPr lang="zh-CN" altLang="en-US" sz="1600" dirty="0" smtClean="0">
                <a:sym typeface="+mn-ea"/>
              </a:rPr>
              <a:t>格到第</a:t>
            </a:r>
            <a:r>
              <a:rPr lang="en-US" altLang="zh-CN" sz="1600" dirty="0" smtClean="0">
                <a:sym typeface="+mn-ea"/>
              </a:rPr>
              <a:t>n</a:t>
            </a:r>
            <a:r>
              <a:rPr lang="zh-CN" altLang="en-US" sz="1600" dirty="0" smtClean="0">
                <a:sym typeface="+mn-ea"/>
              </a:rPr>
              <a:t>格，因为包含第</a:t>
            </a:r>
            <a:r>
              <a:rPr lang="en-US" altLang="zh-CN" sz="1600" dirty="0" smtClean="0">
                <a:sym typeface="+mn-ea"/>
              </a:rPr>
              <a:t>n</a:t>
            </a:r>
            <a:r>
              <a:rPr lang="zh-CN" altLang="en-US" sz="1600" dirty="0" smtClean="0">
                <a:sym typeface="+mn-ea"/>
              </a:rPr>
              <a:t>格本身，所以</a:t>
            </a:r>
            <a:r>
              <a:rPr lang="en-US" altLang="zh-CN" sz="1600" dirty="0" smtClean="0">
                <a:sym typeface="+mn-ea"/>
              </a:rPr>
              <a:t>range()</a:t>
            </a:r>
            <a:r>
              <a:rPr lang="zh-CN" altLang="en-US" sz="1600" dirty="0" smtClean="0">
                <a:sym typeface="+mn-ea"/>
              </a:rPr>
              <a:t>的终值参数是</a:t>
            </a:r>
            <a:r>
              <a:rPr lang="en-US" altLang="zh-CN" sz="1600" dirty="0" smtClean="0">
                <a:sym typeface="+mn-ea"/>
              </a:rPr>
              <a:t>n+1</a:t>
            </a:r>
            <a:r>
              <a:rPr lang="zh-CN" altLang="en-US" sz="1600" dirty="0" smtClean="0">
                <a:sym typeface="+mn-ea"/>
              </a:rPr>
              <a:t>。</a:t>
            </a:r>
            <a:endParaRPr lang="zh-CN" altLang="en-US" sz="1600" dirty="0"/>
          </a:p>
        </p:txBody>
      </p:sp>
      <p:sp>
        <p:nvSpPr>
          <p:cNvPr id="119" name="矩形 118"/>
          <p:cNvSpPr/>
          <p:nvPr/>
        </p:nvSpPr>
        <p:spPr>
          <a:xfrm>
            <a:off x="8351981" y="3083057"/>
            <a:ext cx="3903260" cy="3590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19" grpId="0" bldLvl="0" animBg="1"/>
      <p:bldP spid="119" grpId="1" bldLvl="0" animBg="1"/>
      <p:bldP spid="1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74238" y="1009866"/>
            <a:ext cx="3903260" cy="5565015"/>
            <a:chOff x="585830" y="955274"/>
            <a:chExt cx="3903260" cy="5565015"/>
          </a:xfrm>
        </p:grpSpPr>
        <p:sp>
          <p:nvSpPr>
            <p:cNvPr id="40" name="矩形 39"/>
            <p:cNvSpPr/>
            <p:nvPr/>
          </p:nvSpPr>
          <p:spPr>
            <a:xfrm>
              <a:off x="585830" y="955274"/>
              <a:ext cx="3903260" cy="5565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24535" y="1016000"/>
              <a:ext cx="3667760" cy="5441950"/>
              <a:chOff x="1357" y="1870"/>
              <a:chExt cx="5776" cy="857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958" y="5677"/>
                <a:ext cx="3175" cy="3269"/>
                <a:chOff x="1620701" y="3607482"/>
                <a:chExt cx="2016000" cy="2075657"/>
              </a:xfrm>
            </p:grpSpPr>
            <p:cxnSp>
              <p:nvCxnSpPr>
                <p:cNvPr id="183" name="直接连接符 182"/>
                <p:cNvCxnSpPr/>
                <p:nvPr/>
              </p:nvCxnSpPr>
              <p:spPr>
                <a:xfrm flipH="1">
                  <a:off x="2157374" y="3620135"/>
                  <a:ext cx="1462405" cy="120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/>
                <p:cNvCxnSpPr/>
                <p:nvPr/>
              </p:nvCxnSpPr>
              <p:spPr>
                <a:xfrm flipV="1">
                  <a:off x="3622522" y="3607482"/>
                  <a:ext cx="0" cy="1872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/>
                <p:cNvCxnSpPr/>
                <p:nvPr/>
              </p:nvCxnSpPr>
              <p:spPr>
                <a:xfrm flipH="1">
                  <a:off x="1620701" y="5467584"/>
                  <a:ext cx="2016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箭头连接符 185"/>
                <p:cNvCxnSpPr/>
                <p:nvPr/>
              </p:nvCxnSpPr>
              <p:spPr>
                <a:xfrm>
                  <a:off x="1639793" y="5467139"/>
                  <a:ext cx="5715" cy="216000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流程图: 决策 129"/>
              <p:cNvSpPr/>
              <p:nvPr/>
            </p:nvSpPr>
            <p:spPr>
              <a:xfrm>
                <a:off x="1644" y="5292"/>
                <a:ext cx="4801" cy="822"/>
              </a:xfrm>
              <a:prstGeom prst="flowChartDecision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1400" b="1" dirty="0" smtClean="0">
                    <a:solidFill>
                      <a:srgbClr val="FF0000"/>
                    </a:solidFill>
                  </a:rPr>
                  <a:t>i in range(1,n+1) </a:t>
                </a:r>
                <a:endParaRPr lang="en-US" altLang="zh-CN" sz="1400" b="1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流程图: 数据 130"/>
              <p:cNvSpPr/>
              <p:nvPr/>
            </p:nvSpPr>
            <p:spPr>
              <a:xfrm>
                <a:off x="1941" y="2620"/>
                <a:ext cx="4208" cy="464"/>
              </a:xfrm>
              <a:prstGeom prst="flowChartInputOutpu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输入棋盘格子数</a:t>
                </a:r>
                <a:r>
                  <a:rPr lang="en-US" altLang="zh-CN" sz="1400" dirty="0"/>
                  <a:t>n</a:t>
                </a:r>
                <a:endParaRPr lang="zh-CN" altLang="en-US" sz="1400" dirty="0"/>
              </a:p>
            </p:txBody>
          </p:sp>
          <p:sp>
            <p:nvSpPr>
              <p:cNvPr id="132" name="圆角矩形 131"/>
              <p:cNvSpPr/>
              <p:nvPr/>
            </p:nvSpPr>
            <p:spPr>
              <a:xfrm>
                <a:off x="3471" y="1870"/>
                <a:ext cx="1149" cy="483"/>
              </a:xfrm>
              <a:prstGeom prst="roundRect">
                <a:avLst>
                  <a:gd name="adj" fmla="val 44574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 smtClean="0"/>
                  <a:t>开始</a:t>
                </a:r>
                <a:endParaRPr lang="zh-CN" altLang="en-US" sz="1400" dirty="0"/>
              </a:p>
            </p:txBody>
          </p:sp>
          <p:sp>
            <p:nvSpPr>
              <p:cNvPr id="133" name="流程图: 过程 132"/>
              <p:cNvSpPr/>
              <p:nvPr/>
            </p:nvSpPr>
            <p:spPr>
              <a:xfrm>
                <a:off x="2309" y="3367"/>
                <a:ext cx="3472" cy="630"/>
              </a:xfrm>
              <a:prstGeom prst="flowChartProcess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第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格麦粒数置初值</a:t>
                </a:r>
                <a:r>
                  <a:rPr lang="en-US" altLang="zh-CN" sz="1400" dirty="0"/>
                  <a:t>p</a:t>
                </a:r>
                <a:r>
                  <a:rPr lang="zh-CN" altLang="en-US" sz="1400" dirty="0"/>
                  <a:t>←</a:t>
                </a:r>
                <a:r>
                  <a:rPr lang="en-US" altLang="zh-CN" sz="14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134" name="流程图: 过程 133"/>
              <p:cNvSpPr/>
              <p:nvPr/>
            </p:nvSpPr>
            <p:spPr>
              <a:xfrm>
                <a:off x="2309" y="4271"/>
                <a:ext cx="3472" cy="630"/>
              </a:xfrm>
              <a:prstGeom prst="flowChartProcess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麦粒数累加器置初值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←</a:t>
                </a:r>
                <a:r>
                  <a:rPr lang="en-US" altLang="zh-CN" sz="1400" dirty="0"/>
                  <a:t>0</a:t>
                </a:r>
                <a:endParaRPr lang="zh-CN" altLang="en-US" sz="1400" dirty="0"/>
              </a:p>
            </p:txBody>
          </p:sp>
          <p:sp>
            <p:nvSpPr>
              <p:cNvPr id="187" name="流程图: 数据 186"/>
              <p:cNvSpPr/>
              <p:nvPr/>
            </p:nvSpPr>
            <p:spPr>
              <a:xfrm>
                <a:off x="1926" y="8988"/>
                <a:ext cx="4208" cy="608"/>
              </a:xfrm>
              <a:prstGeom prst="flowChartInputOutpu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输出麦粒总数</a:t>
                </a:r>
                <a:r>
                  <a:rPr lang="en-US" altLang="zh-CN" sz="1400" dirty="0"/>
                  <a:t>s</a:t>
                </a:r>
                <a:endParaRPr lang="zh-CN" altLang="en-US" sz="1400" dirty="0"/>
              </a:p>
            </p:txBody>
          </p:sp>
          <p:sp>
            <p:nvSpPr>
              <p:cNvPr id="188" name="圆角矩形 187"/>
              <p:cNvSpPr/>
              <p:nvPr/>
            </p:nvSpPr>
            <p:spPr>
              <a:xfrm>
                <a:off x="3471" y="9937"/>
                <a:ext cx="1149" cy="503"/>
              </a:xfrm>
              <a:prstGeom prst="roundRect">
                <a:avLst>
                  <a:gd name="adj" fmla="val 44574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 sz="1400" dirty="0"/>
                  <a:t>结束</a:t>
                </a:r>
                <a:endParaRPr lang="zh-CN" altLang="en-US" sz="1400" dirty="0"/>
              </a:p>
            </p:txBody>
          </p:sp>
          <p:cxnSp>
            <p:nvCxnSpPr>
              <p:cNvPr id="189" name="直接箭头连接符 188"/>
              <p:cNvCxnSpPr/>
              <p:nvPr/>
            </p:nvCxnSpPr>
            <p:spPr>
              <a:xfrm>
                <a:off x="4045" y="2380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箭头连接符 189"/>
              <p:cNvCxnSpPr/>
              <p:nvPr/>
            </p:nvCxnSpPr>
            <p:spPr>
              <a:xfrm>
                <a:off x="4045" y="3125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箭头连接符 190"/>
              <p:cNvCxnSpPr/>
              <p:nvPr/>
            </p:nvCxnSpPr>
            <p:spPr>
              <a:xfrm>
                <a:off x="4045" y="4034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/>
              <p:nvPr/>
            </p:nvCxnSpPr>
            <p:spPr>
              <a:xfrm flipH="1">
                <a:off x="4043" y="4887"/>
                <a:ext cx="5" cy="41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箭头连接符 192"/>
              <p:cNvCxnSpPr/>
              <p:nvPr/>
            </p:nvCxnSpPr>
            <p:spPr>
              <a:xfrm>
                <a:off x="4045" y="6116"/>
                <a:ext cx="0" cy="39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组合 193"/>
              <p:cNvGrpSpPr/>
              <p:nvPr/>
            </p:nvGrpSpPr>
            <p:grpSpPr>
              <a:xfrm>
                <a:off x="3177" y="6537"/>
                <a:ext cx="1736" cy="1351"/>
                <a:chOff x="2168209" y="3840193"/>
                <a:chExt cx="1102284" cy="858066"/>
              </a:xfrm>
            </p:grpSpPr>
            <p:sp>
              <p:nvSpPr>
                <p:cNvPr id="195" name="流程图: 过程 194"/>
                <p:cNvSpPr/>
                <p:nvPr/>
              </p:nvSpPr>
              <p:spPr>
                <a:xfrm>
                  <a:off x="2168209" y="4394806"/>
                  <a:ext cx="1102284" cy="303453"/>
                </a:xfrm>
                <a:prstGeom prst="flowChartProcess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 dirty="0"/>
                    <a:t>p</a:t>
                  </a:r>
                  <a:r>
                    <a:rPr lang="zh-CN" altLang="en-US" sz="1400" b="1" dirty="0"/>
                    <a:t> ←</a:t>
                  </a:r>
                  <a:r>
                    <a:rPr lang="en-US" altLang="zh-CN" sz="1400" b="1" dirty="0"/>
                    <a:t>p*2</a:t>
                  </a:r>
                  <a:endParaRPr lang="zh-CN" altLang="en-US" sz="1400" b="1" dirty="0"/>
                </a:p>
              </p:txBody>
            </p:sp>
            <p:sp>
              <p:nvSpPr>
                <p:cNvPr id="196" name="流程图: 过程 195"/>
                <p:cNvSpPr/>
                <p:nvPr/>
              </p:nvSpPr>
              <p:spPr>
                <a:xfrm>
                  <a:off x="2168209" y="3840193"/>
                  <a:ext cx="1102284" cy="303453"/>
                </a:xfrm>
                <a:prstGeom prst="flowChartProcess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 dirty="0"/>
                    <a:t>s</a:t>
                  </a:r>
                  <a:r>
                    <a:rPr lang="zh-CN" altLang="en-US" sz="1400" b="1" dirty="0"/>
                    <a:t>←</a:t>
                  </a:r>
                  <a:r>
                    <a:rPr lang="en-US" altLang="zh-CN" sz="1400" b="1" dirty="0" err="1"/>
                    <a:t>s+p</a:t>
                  </a:r>
                  <a:endParaRPr lang="zh-CN" altLang="en-US" sz="1400" b="1" dirty="0"/>
                </a:p>
              </p:txBody>
            </p:sp>
          </p:grpSp>
          <p:cxnSp>
            <p:nvCxnSpPr>
              <p:cNvPr id="198" name="直接连接符 197"/>
              <p:cNvCxnSpPr/>
              <p:nvPr/>
            </p:nvCxnSpPr>
            <p:spPr>
              <a:xfrm flipH="1">
                <a:off x="1366" y="8467"/>
                <a:ext cx="266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 flipH="1" flipV="1">
                <a:off x="1357" y="5047"/>
                <a:ext cx="24" cy="34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/>
              <p:cNvCxnSpPr/>
              <p:nvPr/>
            </p:nvCxnSpPr>
            <p:spPr>
              <a:xfrm>
                <a:off x="1381" y="5056"/>
                <a:ext cx="266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箭头连接符 202"/>
              <p:cNvCxnSpPr/>
              <p:nvPr/>
            </p:nvCxnSpPr>
            <p:spPr>
              <a:xfrm>
                <a:off x="4045" y="9653"/>
                <a:ext cx="0" cy="22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TextBox 203"/>
              <p:cNvSpPr txBox="1"/>
              <p:nvPr/>
            </p:nvSpPr>
            <p:spPr>
              <a:xfrm>
                <a:off x="4212" y="6002"/>
                <a:ext cx="533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200" b="1" dirty="0" smtClean="0">
                    <a:solidFill>
                      <a:srgbClr val="FF0000"/>
                    </a:solidFill>
                  </a:rPr>
                  <a:t>是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4536" y="5053"/>
                <a:ext cx="533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200" b="1" dirty="0" smtClean="0">
                    <a:solidFill>
                      <a:srgbClr val="FF0000"/>
                    </a:solidFill>
                  </a:rPr>
                  <a:t>否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22" y="7899"/>
                <a:ext cx="4" cy="5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/>
              <p:nvPr/>
            </p:nvCxnSpPr>
            <p:spPr>
              <a:xfrm>
                <a:off x="4040" y="7041"/>
                <a:ext cx="0" cy="34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rcRect t="3086"/>
          <a:stretch>
            <a:fillRect/>
          </a:stretch>
        </p:blipFill>
        <p:spPr>
          <a:xfrm>
            <a:off x="5887720" y="1962785"/>
            <a:ext cx="5439410" cy="6978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613" y="2748789"/>
            <a:ext cx="5179592" cy="3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612" y="3243794"/>
            <a:ext cx="3758400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7615" y="3678161"/>
            <a:ext cx="6302117" cy="144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7612" y="5324761"/>
            <a:ext cx="5920500" cy="36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21517" y="1606089"/>
            <a:ext cx="6647483" cy="436657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772" y="4367158"/>
            <a:ext cx="7890109" cy="709768"/>
          </a:xfrm>
          <a:prstGeom prst="rect">
            <a:avLst/>
          </a:prstGeom>
          <a:ln w="19050">
            <a:solidFill>
              <a:srgbClr val="F5A926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2336" y="3274328"/>
            <a:ext cx="7211019" cy="7244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58060" y="1878330"/>
            <a:ext cx="7285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/>
              <a:t>输入棋盘格子数，观察运行结果。</a:t>
            </a:r>
            <a:endParaRPr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687899" y="1261776"/>
            <a:ext cx="993999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        为了更好呈现麦粒重量，可以将麦粒数转化为</a:t>
            </a:r>
            <a:r>
              <a:rPr lang="zh-CN" altLang="en-US" dirty="0" smtClean="0">
                <a:solidFill>
                  <a:srgbClr val="FF0000"/>
                </a:solidFill>
              </a:rPr>
              <a:t>吨</a:t>
            </a:r>
            <a:r>
              <a:rPr lang="zh-CN" altLang="en-US" dirty="0" smtClean="0"/>
              <a:t>数（按每粒麦子约</a:t>
            </a:r>
            <a:r>
              <a:rPr lang="en-US" altLang="zh-CN" dirty="0" smtClean="0"/>
              <a:t>0.03</a:t>
            </a:r>
            <a:r>
              <a:rPr lang="zh-CN" altLang="en-US" dirty="0" smtClean="0"/>
              <a:t>克计算）。试着在结尾处添加合适的语句并输出相应结果。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852" b="18884"/>
          <a:stretch>
            <a:fillRect/>
          </a:stretch>
        </p:blipFill>
        <p:spPr bwMode="auto">
          <a:xfrm>
            <a:off x="1983740" y="2385060"/>
            <a:ext cx="4919980" cy="209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14" y="4539950"/>
            <a:ext cx="54006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29" y="5536999"/>
            <a:ext cx="63817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3815" y="2973705"/>
            <a:ext cx="1804670" cy="150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1855" y="2037715"/>
            <a:ext cx="80524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求</a:t>
            </a:r>
            <a:r>
              <a:rPr lang="en-US" altLang="zh-CN" sz="4000"/>
              <a:t>1-100</a:t>
            </a:r>
            <a:r>
              <a:rPr lang="zh-CN" altLang="en-US" sz="4000"/>
              <a:t>的和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求</a:t>
            </a:r>
            <a:r>
              <a:rPr lang="en-US" altLang="zh-CN" sz="4000"/>
              <a:t>3-30</a:t>
            </a:r>
            <a:r>
              <a:rPr lang="zh-CN" altLang="en-US" sz="4000"/>
              <a:t>之间能被</a:t>
            </a:r>
            <a:r>
              <a:rPr lang="en-US" altLang="zh-CN" sz="4000"/>
              <a:t>3</a:t>
            </a:r>
            <a:r>
              <a:rPr lang="zh-CN" altLang="en-US" sz="4000"/>
              <a:t>整除的数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乘法表</a:t>
            </a:r>
            <a:endParaRPr lang="zh-CN" alt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662964" y="1368296"/>
            <a:ext cx="623908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        想要具体地看到循环过程中每个格子的麦粒数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，又该如何添加语句。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"/>
          <a:stretch>
            <a:fillRect/>
          </a:stretch>
        </p:blipFill>
        <p:spPr bwMode="auto">
          <a:xfrm>
            <a:off x="2064385" y="2490470"/>
            <a:ext cx="5610225" cy="309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276495" y="1201872"/>
            <a:ext cx="3491943" cy="5262979"/>
          </a:xfrm>
          <a:prstGeom prst="rect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r>
              <a:rPr lang="zh-CN" altLang="en-US" sz="800" dirty="0"/>
              <a:t>请输入棋盘格子数：</a:t>
            </a:r>
            <a:r>
              <a:rPr lang="en-US" altLang="zh-CN" sz="800" dirty="0"/>
              <a:t>40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4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5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6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32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7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64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8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128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9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256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10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512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11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1024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12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2048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13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4096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14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8192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15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16384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16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32768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17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65536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18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131072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19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262144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20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524288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21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1048576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22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2097152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23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4194304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24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8388608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25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16777216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26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33554432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27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67108864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28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134217728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29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268435456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30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536870912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31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1073741824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32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2147483648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33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4294967296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34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8589934592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35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17179869184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36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34359738368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37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68719476736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38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137438953472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39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274877906944</a:t>
            </a:r>
            <a:endParaRPr lang="en-US" altLang="zh-CN" sz="800" dirty="0"/>
          </a:p>
          <a:p>
            <a:r>
              <a:rPr lang="zh-CN" altLang="en-US" sz="800" dirty="0"/>
              <a:t>当前格子序号： </a:t>
            </a:r>
            <a:r>
              <a:rPr lang="en-US" altLang="zh-CN" sz="800" dirty="0"/>
              <a:t>40 </a:t>
            </a:r>
            <a:r>
              <a:rPr lang="zh-CN" altLang="en-US" sz="800" dirty="0"/>
              <a:t>，当前格子麦粒数： </a:t>
            </a:r>
            <a:r>
              <a:rPr lang="en-US" altLang="zh-CN" sz="800" dirty="0"/>
              <a:t>549755813888</a:t>
            </a:r>
            <a:endParaRPr lang="en-US" altLang="zh-CN" sz="800" dirty="0"/>
          </a:p>
          <a:p>
            <a:r>
              <a:rPr lang="zh-CN" altLang="en-US" sz="800" dirty="0"/>
              <a:t>麦粒总重量（吨）数为： </a:t>
            </a:r>
            <a:r>
              <a:rPr lang="en-US" altLang="zh-CN" sz="800" dirty="0"/>
              <a:t>32985.35</a:t>
            </a:r>
            <a:endParaRPr lang="zh-CN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20875" y="1476375"/>
            <a:ext cx="14947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方法一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86" y="2237472"/>
            <a:ext cx="68389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4323" t="20458" r="1458" b="8250"/>
          <a:stretch>
            <a:fillRect/>
          </a:stretch>
        </p:blipFill>
        <p:spPr>
          <a:xfrm>
            <a:off x="9664700" y="4119880"/>
            <a:ext cx="860425" cy="651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/>
          <a:stretch>
            <a:fillRect/>
          </a:stretch>
        </p:blipFill>
        <p:spPr bwMode="auto">
          <a:xfrm>
            <a:off x="2919095" y="2158365"/>
            <a:ext cx="6310630" cy="359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375025" y="4165600"/>
            <a:ext cx="5863590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4323" t="20458" r="1458" b="8250"/>
          <a:stretch>
            <a:fillRect/>
          </a:stretch>
        </p:blipFill>
        <p:spPr>
          <a:xfrm>
            <a:off x="9681210" y="3976370"/>
            <a:ext cx="828040" cy="65151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8932545" y="4615815"/>
            <a:ext cx="459105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62271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牛刀小试——寻找水仙花数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346200" y="-60325"/>
            <a:ext cx="446532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0162" y="1229519"/>
            <a:ext cx="1041383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        水仙花数是指一个</a:t>
            </a:r>
            <a:r>
              <a:rPr lang="zh-CN" altLang="en-US" b="1" dirty="0" smtClean="0">
                <a:solidFill>
                  <a:srgbClr val="FF0000"/>
                </a:solidFill>
              </a:rPr>
              <a:t>三</a:t>
            </a:r>
            <a:r>
              <a:rPr lang="zh-CN" altLang="en-US" dirty="0" smtClean="0"/>
              <a:t>位数，它</a:t>
            </a:r>
            <a:r>
              <a:rPr lang="zh-CN" altLang="en-US" dirty="0" smtClean="0">
                <a:solidFill>
                  <a:srgbClr val="FF0000"/>
                </a:solidFill>
              </a:rPr>
              <a:t>每个数位上的数的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次幂之和</a:t>
            </a:r>
            <a:r>
              <a:rPr lang="zh-CN" altLang="en-US" b="1" dirty="0" smtClean="0">
                <a:solidFill>
                  <a:srgbClr val="FF0000"/>
                </a:solidFill>
              </a:rPr>
              <a:t>等于</a:t>
            </a:r>
            <a:r>
              <a:rPr lang="zh-CN" altLang="en-US" dirty="0" smtClean="0">
                <a:solidFill>
                  <a:srgbClr val="FF0000"/>
                </a:solidFill>
              </a:rPr>
              <a:t>它本身</a:t>
            </a:r>
            <a:r>
              <a:rPr lang="zh-CN" altLang="en-US" dirty="0" smtClean="0"/>
              <a:t>。例如：</a:t>
            </a:r>
            <a:r>
              <a:rPr lang="en-US" altLang="zh-CN" dirty="0" smtClean="0"/>
              <a:t>153</a:t>
            </a:r>
            <a:r>
              <a:rPr lang="zh-CN" altLang="en-US" dirty="0" smtClean="0"/>
              <a:t>是水仙花数，因为</a:t>
            </a:r>
            <a:r>
              <a:rPr lang="en-US" altLang="zh-CN" dirty="0" smtClean="0"/>
              <a:t>1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+5</a:t>
            </a:r>
            <a:r>
              <a:rPr lang="en-US" altLang="zh-CN" baseline="30000" dirty="0"/>
              <a:t>3</a:t>
            </a:r>
            <a:r>
              <a:rPr lang="en-US" altLang="zh-CN" dirty="0" smtClean="0"/>
              <a:t>+3</a:t>
            </a:r>
            <a:r>
              <a:rPr lang="en-US" altLang="zh-CN" baseline="30000" dirty="0"/>
              <a:t>3</a:t>
            </a:r>
            <a:r>
              <a:rPr lang="en-US" altLang="zh-CN" dirty="0" smtClean="0"/>
              <a:t>=153</a:t>
            </a:r>
            <a:r>
              <a:rPr lang="zh-CN" altLang="en-US" dirty="0" smtClean="0"/>
              <a:t>。请仔细思考，在如下程序的划线处填空，并上机测试。</a:t>
            </a:r>
            <a:endParaRPr lang="zh-CN" altLang="en-US" dirty="0"/>
          </a:p>
        </p:txBody>
      </p:sp>
      <p:sp>
        <p:nvSpPr>
          <p:cNvPr id="52" name="对角圆角矩形 51"/>
          <p:cNvSpPr/>
          <p:nvPr/>
        </p:nvSpPr>
        <p:spPr>
          <a:xfrm>
            <a:off x="8161775" y="2743444"/>
            <a:ext cx="2593107" cy="1667523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/>
              <a:t>小提示</a:t>
            </a:r>
            <a:endParaRPr lang="en-US" altLang="zh-CN" b="1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//</a:t>
            </a:r>
            <a:r>
              <a:rPr lang="zh-CN" altLang="en-US" dirty="0" smtClean="0"/>
              <a:t>：取整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%</a:t>
            </a:r>
            <a:r>
              <a:rPr lang="zh-CN" altLang="en-US" dirty="0" smtClean="0"/>
              <a:t>：求余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x</a:t>
            </a:r>
            <a:r>
              <a:rPr lang="en-US" altLang="zh-CN" dirty="0" smtClean="0"/>
              <a:t>**y</a:t>
            </a:r>
            <a:r>
              <a:rPr lang="zh-CN" altLang="en-US" dirty="0" smtClean="0"/>
              <a:t>：求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次幂</a:t>
            </a:r>
            <a:endParaRPr lang="en-US" altLang="zh-CN" dirty="0" smtClean="0"/>
          </a:p>
        </p:txBody>
      </p:sp>
      <p:sp>
        <p:nvSpPr>
          <p:cNvPr id="53" name="云形 52"/>
          <p:cNvSpPr/>
          <p:nvPr/>
        </p:nvSpPr>
        <p:spPr>
          <a:xfrm>
            <a:off x="7711427" y="486096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153</a:t>
            </a:r>
            <a:endParaRPr lang="zh-CN" altLang="en-US" dirty="0"/>
          </a:p>
        </p:txBody>
      </p:sp>
      <p:sp>
        <p:nvSpPr>
          <p:cNvPr id="54" name="云形 53"/>
          <p:cNvSpPr/>
          <p:nvPr/>
        </p:nvSpPr>
        <p:spPr>
          <a:xfrm>
            <a:off x="8484438" y="548849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370</a:t>
            </a:r>
            <a:endParaRPr lang="zh-CN" altLang="en-US" dirty="0"/>
          </a:p>
        </p:txBody>
      </p:sp>
      <p:sp>
        <p:nvSpPr>
          <p:cNvPr id="95" name="云形 94"/>
          <p:cNvSpPr/>
          <p:nvPr/>
        </p:nvSpPr>
        <p:spPr>
          <a:xfrm>
            <a:off x="9690243" y="4765429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371</a:t>
            </a:r>
            <a:endParaRPr lang="zh-CN" altLang="en-US" dirty="0"/>
          </a:p>
        </p:txBody>
      </p:sp>
      <p:sp>
        <p:nvSpPr>
          <p:cNvPr id="96" name="云形 95"/>
          <p:cNvSpPr/>
          <p:nvPr/>
        </p:nvSpPr>
        <p:spPr>
          <a:xfrm>
            <a:off x="10636033" y="548849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407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t="582"/>
          <a:stretch>
            <a:fillRect/>
          </a:stretch>
        </p:blipFill>
        <p:spPr>
          <a:xfrm>
            <a:off x="1651000" y="2318385"/>
            <a:ext cx="5095875" cy="37973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493010" y="3428365"/>
            <a:ext cx="36753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460625" y="2967355"/>
            <a:ext cx="377444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2" grpId="1" animBg="1"/>
      <p:bldP spid="53" grpId="0" bldLvl="0" animBg="1"/>
      <p:bldP spid="54" grpId="0" bldLvl="0" animBg="1"/>
      <p:bldP spid="95" grpId="0" bldLvl="0" animBg="1"/>
      <p:bldP spid="96" grpId="0" bldLvl="0" animBg="1"/>
      <p:bldP spid="6" grpId="0" bldLvl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拓展提升——</a:t>
            </a:r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九九乘法表</a:t>
            </a:r>
            <a:endParaRPr kumimoji="1" lang="zh-CN" altLang="en-US" sz="32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84" y="1692405"/>
            <a:ext cx="99155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圆角矩形标注 52"/>
          <p:cNvSpPr/>
          <p:nvPr/>
        </p:nvSpPr>
        <p:spPr>
          <a:xfrm>
            <a:off x="2014855" y="5000625"/>
            <a:ext cx="1547495" cy="627380"/>
          </a:xfrm>
          <a:prstGeom prst="wedgeRoundRectCallout">
            <a:avLst>
              <a:gd name="adj1" fmla="val -58693"/>
              <a:gd name="adj2" fmla="val 655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 dirty="0">
                <a:sym typeface="+mn-ea"/>
              </a:rPr>
              <a:t>用双层</a:t>
            </a:r>
            <a:r>
              <a:rPr lang="en-US" altLang="zh-CN" sz="1600" dirty="0">
                <a:sym typeface="+mn-ea"/>
              </a:rPr>
              <a:t>for</a:t>
            </a:r>
            <a:r>
              <a:rPr lang="zh-CN" altLang="en-US" sz="1600" dirty="0">
                <a:sym typeface="+mn-ea"/>
              </a:rPr>
              <a:t>循环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0090" y="1644015"/>
            <a:ext cx="216000" cy="2849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00250" y="2645410"/>
            <a:ext cx="4192270" cy="2857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3" grpId="1" animBg="1"/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拓展提升——</a:t>
            </a:r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九九乘法表</a:t>
            </a:r>
            <a:endParaRPr kumimoji="1" lang="zh-CN" altLang="en-US" sz="32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2789" y="1296674"/>
            <a:ext cx="8637653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杨辉三角最早在中国</a:t>
            </a:r>
            <a:r>
              <a:rPr lang="zh-CN" altLang="en-US" dirty="0"/>
              <a:t>南宋数学家杨辉</a:t>
            </a:r>
            <a:r>
              <a:rPr lang="en-US" altLang="zh-CN" dirty="0"/>
              <a:t>1261</a:t>
            </a:r>
            <a:r>
              <a:rPr lang="zh-CN" altLang="en-US" dirty="0"/>
              <a:t>年所著的</a:t>
            </a:r>
            <a:r>
              <a:rPr lang="en-US" altLang="zh-CN" dirty="0"/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详解九章算法</a:t>
            </a:r>
            <a:r>
              <a:rPr lang="en-US" altLang="zh-CN" dirty="0"/>
              <a:t>》</a:t>
            </a:r>
            <a:r>
              <a:rPr lang="zh-CN" altLang="en-US" dirty="0"/>
              <a:t>一书中出现。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605" y="2549782"/>
            <a:ext cx="61150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0"/>
          <p:cNvSpPr/>
          <p:nvPr/>
        </p:nvSpPr>
        <p:spPr>
          <a:xfrm>
            <a:off x="8254473" y="3328649"/>
            <a:ext cx="3142878" cy="1385600"/>
          </a:xfrm>
          <a:prstGeom prst="wedgeRoundRectCallout">
            <a:avLst>
              <a:gd name="adj1" fmla="val 12306"/>
              <a:gd name="adj2" fmla="val 748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ym typeface="+mn-ea"/>
              </a:rPr>
              <a:t>每个端点与结尾的数为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。</a:t>
            </a:r>
            <a:endParaRPr lang="zh-CN" altLang="en-US" sz="16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ym typeface="+mn-ea"/>
              </a:rPr>
              <a:t>从第</a:t>
            </a:r>
            <a:r>
              <a:rPr lang="en-US" altLang="zh-CN" sz="1600" dirty="0">
                <a:sym typeface="+mn-ea"/>
              </a:rPr>
              <a:t>3</a:t>
            </a:r>
            <a:r>
              <a:rPr lang="zh-CN" altLang="en-US" sz="1600" dirty="0">
                <a:sym typeface="+mn-ea"/>
              </a:rPr>
              <a:t>行开始，中间每个数等于它上方两数之和</a:t>
            </a:r>
            <a:r>
              <a:rPr lang="zh-CN" altLang="en-US" sz="1600" dirty="0" smtClean="0">
                <a:sym typeface="+mn-ea"/>
              </a:rPr>
              <a:t>。</a:t>
            </a:r>
            <a:endParaRPr lang="zh-CN" altLang="en-US" sz="16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" y="10795"/>
            <a:ext cx="12219940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430" y="0"/>
            <a:ext cx="12219940" cy="94107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6855" y="179070"/>
            <a:ext cx="4629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参考文献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4338" y="1293393"/>
            <a:ext cx="959541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GB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趣学Python编程</a:t>
            </a:r>
            <a:endParaRPr lang="zh-CN" altLang="en-GB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GB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浙江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信息技术教材八年级上册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信息学竞赛题</a:t>
            </a:r>
            <a:endParaRPr lang="en-GB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学习手册 第三版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与孩子一起学编程</a:t>
            </a:r>
            <a:endParaRPr kumimoji="1"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北京大学软件与微电子学院 高天放 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课件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笨方法学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python100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天从新手到大师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2760" y="2037715"/>
            <a:ext cx="805243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>
                <a:solidFill>
                  <a:srgbClr val="FF0000"/>
                </a:solidFill>
              </a:rPr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求</a:t>
            </a:r>
            <a:r>
              <a:rPr lang="en-US" altLang="zh-CN" sz="4000"/>
              <a:t>1-100</a:t>
            </a:r>
            <a:r>
              <a:rPr lang="zh-CN" altLang="en-US" sz="4000"/>
              <a:t>的和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/>
              <a:t>求</a:t>
            </a:r>
            <a:r>
              <a:rPr lang="en-US" altLang="zh-CN" sz="2800"/>
              <a:t>3-30</a:t>
            </a:r>
            <a:r>
              <a:rPr lang="zh-CN" altLang="en-US" sz="2800"/>
              <a:t>之间能被</a:t>
            </a:r>
            <a:r>
              <a:rPr lang="en-US" altLang="zh-CN" sz="2800"/>
              <a:t>3</a:t>
            </a:r>
            <a:r>
              <a:rPr lang="zh-CN" altLang="en-US" sz="2800"/>
              <a:t>整除的数</a:t>
            </a:r>
            <a:endParaRPr lang="zh-CN" altLang="en-US" sz="2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乘法表</a:t>
            </a:r>
            <a:endParaRPr lang="zh-CN" altLang="en-US" sz="4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880" y="1877060"/>
            <a:ext cx="4961255" cy="37636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62271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牛刀小试——寻找水仙花数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346200" y="-60325"/>
            <a:ext cx="446532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0162" y="1229519"/>
            <a:ext cx="1041383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        水仙花数是指一个</a:t>
            </a:r>
            <a:r>
              <a:rPr lang="zh-CN" altLang="en-US" b="1" dirty="0" smtClean="0">
                <a:solidFill>
                  <a:srgbClr val="FF0000"/>
                </a:solidFill>
              </a:rPr>
              <a:t>三</a:t>
            </a:r>
            <a:r>
              <a:rPr lang="zh-CN" altLang="en-US" dirty="0" smtClean="0"/>
              <a:t>位数，它</a:t>
            </a:r>
            <a:r>
              <a:rPr lang="zh-CN" altLang="en-US" dirty="0" smtClean="0">
                <a:solidFill>
                  <a:srgbClr val="FF0000"/>
                </a:solidFill>
              </a:rPr>
              <a:t>每个数位上的数的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次幂之和</a:t>
            </a:r>
            <a:r>
              <a:rPr lang="zh-CN" altLang="en-US" b="1" dirty="0" smtClean="0">
                <a:solidFill>
                  <a:srgbClr val="FF0000"/>
                </a:solidFill>
              </a:rPr>
              <a:t>等于</a:t>
            </a:r>
            <a:r>
              <a:rPr lang="zh-CN" altLang="en-US" dirty="0" smtClean="0">
                <a:solidFill>
                  <a:srgbClr val="FF0000"/>
                </a:solidFill>
              </a:rPr>
              <a:t>它本身</a:t>
            </a:r>
            <a:r>
              <a:rPr lang="zh-CN" altLang="en-US" dirty="0" smtClean="0"/>
              <a:t>。例如：</a:t>
            </a:r>
            <a:r>
              <a:rPr lang="en-US" altLang="zh-CN" dirty="0" smtClean="0"/>
              <a:t>153</a:t>
            </a:r>
            <a:r>
              <a:rPr lang="zh-CN" altLang="en-US" dirty="0" smtClean="0"/>
              <a:t>是水仙花数，因为</a:t>
            </a:r>
            <a:r>
              <a:rPr lang="en-US" altLang="zh-CN" dirty="0" smtClean="0"/>
              <a:t>1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+5</a:t>
            </a:r>
            <a:r>
              <a:rPr lang="en-US" altLang="zh-CN" baseline="30000" dirty="0"/>
              <a:t>3</a:t>
            </a:r>
            <a:r>
              <a:rPr lang="en-US" altLang="zh-CN" dirty="0" smtClean="0"/>
              <a:t>+3</a:t>
            </a:r>
            <a:r>
              <a:rPr lang="en-US" altLang="zh-CN" baseline="30000" dirty="0"/>
              <a:t>3</a:t>
            </a:r>
            <a:r>
              <a:rPr lang="en-US" altLang="zh-CN" dirty="0" smtClean="0"/>
              <a:t>=153</a:t>
            </a:r>
            <a:r>
              <a:rPr lang="zh-CN" altLang="en-US" dirty="0" smtClean="0"/>
              <a:t>。请仔细思考，在如下程序的划线处填空，并上机测试。</a:t>
            </a:r>
            <a:endParaRPr lang="zh-CN" altLang="en-US" dirty="0"/>
          </a:p>
        </p:txBody>
      </p:sp>
      <p:sp>
        <p:nvSpPr>
          <p:cNvPr id="52" name="对角圆角矩形 51"/>
          <p:cNvSpPr/>
          <p:nvPr/>
        </p:nvSpPr>
        <p:spPr>
          <a:xfrm>
            <a:off x="8161775" y="2743444"/>
            <a:ext cx="2593107" cy="1667523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/>
              <a:t>小提示</a:t>
            </a:r>
            <a:endParaRPr lang="en-US" altLang="zh-CN" b="1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//</a:t>
            </a:r>
            <a:r>
              <a:rPr lang="zh-CN" altLang="en-US" dirty="0" smtClean="0"/>
              <a:t>：取整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%</a:t>
            </a:r>
            <a:r>
              <a:rPr lang="zh-CN" altLang="en-US" dirty="0" smtClean="0"/>
              <a:t>：求余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x</a:t>
            </a:r>
            <a:r>
              <a:rPr lang="en-US" altLang="zh-CN" dirty="0" smtClean="0"/>
              <a:t>**y</a:t>
            </a:r>
            <a:r>
              <a:rPr lang="zh-CN" altLang="en-US" dirty="0" smtClean="0"/>
              <a:t>：求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次幂</a:t>
            </a:r>
            <a:endParaRPr lang="en-US" altLang="zh-CN" dirty="0" smtClean="0"/>
          </a:p>
        </p:txBody>
      </p:sp>
      <p:sp>
        <p:nvSpPr>
          <p:cNvPr id="53" name="云形 52"/>
          <p:cNvSpPr/>
          <p:nvPr/>
        </p:nvSpPr>
        <p:spPr>
          <a:xfrm>
            <a:off x="7711427" y="486096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153</a:t>
            </a:r>
            <a:endParaRPr lang="zh-CN" altLang="en-US" dirty="0"/>
          </a:p>
        </p:txBody>
      </p:sp>
      <p:sp>
        <p:nvSpPr>
          <p:cNvPr id="54" name="云形 53"/>
          <p:cNvSpPr/>
          <p:nvPr/>
        </p:nvSpPr>
        <p:spPr>
          <a:xfrm>
            <a:off x="8484438" y="548849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370</a:t>
            </a:r>
            <a:endParaRPr lang="zh-CN" altLang="en-US" dirty="0"/>
          </a:p>
        </p:txBody>
      </p:sp>
      <p:sp>
        <p:nvSpPr>
          <p:cNvPr id="95" name="云形 94"/>
          <p:cNvSpPr/>
          <p:nvPr/>
        </p:nvSpPr>
        <p:spPr>
          <a:xfrm>
            <a:off x="9690243" y="4765429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371</a:t>
            </a:r>
            <a:endParaRPr lang="zh-CN" altLang="en-US" dirty="0"/>
          </a:p>
        </p:txBody>
      </p:sp>
      <p:sp>
        <p:nvSpPr>
          <p:cNvPr id="96" name="云形 95"/>
          <p:cNvSpPr/>
          <p:nvPr/>
        </p:nvSpPr>
        <p:spPr>
          <a:xfrm>
            <a:off x="10636033" y="5488494"/>
            <a:ext cx="1064525" cy="627530"/>
          </a:xfrm>
          <a:prstGeom prst="cloud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407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t="582"/>
          <a:stretch>
            <a:fillRect/>
          </a:stretch>
        </p:blipFill>
        <p:spPr>
          <a:xfrm>
            <a:off x="1651000" y="2318385"/>
            <a:ext cx="5095875" cy="37973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493010" y="3428365"/>
            <a:ext cx="36753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460625" y="2967355"/>
            <a:ext cx="377444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2" grpId="1" animBg="1"/>
      <p:bldP spid="53" grpId="0" bldLvl="0" animBg="1"/>
      <p:bldP spid="54" grpId="0" bldLvl="0" animBg="1"/>
      <p:bldP spid="95" grpId="0" bldLvl="0" animBg="1"/>
      <p:bldP spid="96" grpId="0" bldLvl="0" animBg="1"/>
      <p:bldP spid="6" grpId="0" bldLvl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2760" y="2037715"/>
            <a:ext cx="805243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/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>
                <a:solidFill>
                  <a:srgbClr val="FF0000"/>
                </a:solidFill>
              </a:rPr>
              <a:t>求</a:t>
            </a:r>
            <a:r>
              <a:rPr lang="en-US" altLang="zh-CN" sz="4000">
                <a:solidFill>
                  <a:srgbClr val="FF0000"/>
                </a:solidFill>
              </a:rPr>
              <a:t>1-100</a:t>
            </a:r>
            <a:r>
              <a:rPr lang="zh-CN" altLang="en-US" sz="4000">
                <a:solidFill>
                  <a:srgbClr val="FF0000"/>
                </a:solidFill>
              </a:rPr>
              <a:t>的和</a:t>
            </a:r>
            <a:endParaRPr lang="zh-CN" altLang="en-US" sz="4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/>
              <a:t>求</a:t>
            </a:r>
            <a:r>
              <a:rPr lang="en-US" altLang="zh-CN" sz="2800"/>
              <a:t>3-30</a:t>
            </a:r>
            <a:r>
              <a:rPr lang="zh-CN" altLang="en-US" sz="2800"/>
              <a:t>之间能被</a:t>
            </a:r>
            <a:r>
              <a:rPr lang="en-US" altLang="zh-CN" sz="2800"/>
              <a:t>3</a:t>
            </a:r>
            <a:r>
              <a:rPr lang="zh-CN" altLang="en-US" sz="2800"/>
              <a:t>整除的数</a:t>
            </a:r>
            <a:endParaRPr lang="zh-CN" altLang="en-US" sz="2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乘法表</a:t>
            </a:r>
            <a:endParaRPr lang="zh-CN" alt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2760" y="2037715"/>
            <a:ext cx="805243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/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>
                <a:solidFill>
                  <a:schemeClr val="tx1"/>
                </a:solidFill>
              </a:rPr>
              <a:t>求</a:t>
            </a:r>
            <a:r>
              <a:rPr lang="en-US" altLang="zh-CN" sz="4000">
                <a:solidFill>
                  <a:schemeClr val="tx1"/>
                </a:solidFill>
              </a:rPr>
              <a:t>1-100</a:t>
            </a:r>
            <a:r>
              <a:rPr lang="zh-CN" altLang="en-US" sz="4000">
                <a:solidFill>
                  <a:schemeClr val="tx1"/>
                </a:solidFill>
              </a:rPr>
              <a:t>的和</a:t>
            </a:r>
            <a:endParaRPr lang="zh-CN" altLang="en-US" sz="4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</a:rPr>
              <a:t>求</a:t>
            </a:r>
            <a:r>
              <a:rPr lang="en-US" altLang="zh-CN" sz="2800">
                <a:solidFill>
                  <a:srgbClr val="FF0000"/>
                </a:solidFill>
              </a:rPr>
              <a:t>3-30</a:t>
            </a:r>
            <a:r>
              <a:rPr lang="zh-CN" altLang="en-US" sz="2800">
                <a:solidFill>
                  <a:srgbClr val="FF0000"/>
                </a:solidFill>
              </a:rPr>
              <a:t>之间能被</a:t>
            </a:r>
            <a:r>
              <a:rPr lang="en-US" altLang="zh-CN" sz="2800">
                <a:solidFill>
                  <a:srgbClr val="FF0000"/>
                </a:solidFill>
              </a:rPr>
              <a:t>3</a:t>
            </a:r>
            <a:r>
              <a:rPr lang="zh-CN" altLang="en-US" sz="2800">
                <a:solidFill>
                  <a:srgbClr val="FF0000"/>
                </a:solidFill>
              </a:rPr>
              <a:t>整除的数</a:t>
            </a:r>
            <a:endParaRPr lang="zh-CN" altLang="en-US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乘法表</a:t>
            </a:r>
            <a:endParaRPr lang="zh-CN" alt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2760" y="2037715"/>
            <a:ext cx="805243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/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>
                <a:solidFill>
                  <a:schemeClr val="tx1"/>
                </a:solidFill>
              </a:rPr>
              <a:t>求</a:t>
            </a:r>
            <a:r>
              <a:rPr lang="en-US" altLang="zh-CN" sz="4000">
                <a:solidFill>
                  <a:schemeClr val="tx1"/>
                </a:solidFill>
              </a:rPr>
              <a:t>1-100</a:t>
            </a:r>
            <a:r>
              <a:rPr lang="zh-CN" altLang="en-US" sz="4000">
                <a:solidFill>
                  <a:schemeClr val="tx1"/>
                </a:solidFill>
              </a:rPr>
              <a:t>的和</a:t>
            </a:r>
            <a:endParaRPr lang="zh-CN" altLang="en-US" sz="4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/>
              <a:t>求</a:t>
            </a:r>
            <a:r>
              <a:rPr lang="en-US" altLang="zh-CN" sz="2800"/>
              <a:t>3-30</a:t>
            </a:r>
            <a:r>
              <a:rPr lang="zh-CN" altLang="en-US" sz="2800"/>
              <a:t>之间能被</a:t>
            </a:r>
            <a:r>
              <a:rPr lang="en-US" altLang="zh-CN" sz="2800"/>
              <a:t>3</a:t>
            </a:r>
            <a:r>
              <a:rPr lang="zh-CN" altLang="en-US" sz="2800"/>
              <a:t>整除的数</a:t>
            </a:r>
            <a:endParaRPr lang="zh-CN" altLang="en-US" sz="2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>
                <a:solidFill>
                  <a:srgbClr val="FF0000"/>
                </a:solidFill>
              </a:rPr>
              <a:t>乘法表</a:t>
            </a:r>
            <a:endParaRPr lang="zh-CN" altLang="en-US" sz="40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090" y="4763770"/>
            <a:ext cx="9727565" cy="17348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拓展提升——</a:t>
            </a:r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九九乘法表</a:t>
            </a:r>
            <a:endParaRPr kumimoji="1" lang="zh-CN" altLang="en-US" sz="32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拓展提升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棋盘与麦粒实例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84" y="1692405"/>
            <a:ext cx="99155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圆角矩形标注 52"/>
          <p:cNvSpPr/>
          <p:nvPr/>
        </p:nvSpPr>
        <p:spPr>
          <a:xfrm>
            <a:off x="2014855" y="5000625"/>
            <a:ext cx="1547495" cy="627380"/>
          </a:xfrm>
          <a:prstGeom prst="wedgeRoundRectCallout">
            <a:avLst>
              <a:gd name="adj1" fmla="val -58693"/>
              <a:gd name="adj2" fmla="val 655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 dirty="0">
                <a:sym typeface="+mn-ea"/>
              </a:rPr>
              <a:t>用双层</a:t>
            </a:r>
            <a:r>
              <a:rPr lang="en-US" altLang="zh-CN" sz="1600" dirty="0">
                <a:sym typeface="+mn-ea"/>
              </a:rPr>
              <a:t>for</a:t>
            </a:r>
            <a:r>
              <a:rPr lang="zh-CN" altLang="en-US" sz="1600" dirty="0">
                <a:sym typeface="+mn-ea"/>
              </a:rPr>
              <a:t>循环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0090" y="1644015"/>
            <a:ext cx="216000" cy="2849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00250" y="2645410"/>
            <a:ext cx="4192270" cy="2857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3" grpId="1" animBg="1"/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27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20882" y="1036398"/>
            <a:ext cx="1452245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温故知新</a:t>
            </a:r>
            <a:endParaRPr kumimoji="1"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/>
          <p:cNvGraphicFramePr/>
          <p:nvPr/>
        </p:nvGraphicFramePr>
        <p:xfrm>
          <a:off x="4882800" y="2037857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2539" y="178146"/>
            <a:ext cx="736647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19575" y="4943553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29998" y="1078301"/>
            <a:ext cx="85641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问题求解</a:t>
            </a:r>
            <a:endParaRPr kumimoji="1" lang="zh-CN" altLang="en-US" sz="2400" b="1" dirty="0">
              <a:solidFill>
                <a:srgbClr val="6E246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1517" y="2338783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棋盘与麦粒实例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0247" y="3641168"/>
            <a:ext cx="1452245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牛刀小试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1855" y="2037715"/>
            <a:ext cx="80524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水仙花数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求</a:t>
            </a:r>
            <a:r>
              <a:rPr lang="en-US" altLang="zh-CN" sz="4000"/>
              <a:t>1-100</a:t>
            </a:r>
            <a:r>
              <a:rPr lang="zh-CN" altLang="en-US" sz="4000"/>
              <a:t>的和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求</a:t>
            </a:r>
            <a:r>
              <a:rPr lang="en-US" altLang="zh-CN" sz="4000"/>
              <a:t>3-30</a:t>
            </a:r>
            <a:r>
              <a:rPr lang="zh-CN" altLang="en-US" sz="4000"/>
              <a:t>之间能被</a:t>
            </a:r>
            <a:r>
              <a:rPr lang="en-US" altLang="zh-CN" sz="4000"/>
              <a:t>3</a:t>
            </a:r>
            <a:r>
              <a:rPr lang="zh-CN" altLang="en-US" sz="4000"/>
              <a:t>整除的数</a:t>
            </a:r>
            <a:endParaRPr lang="zh-CN" altLang="en-US" sz="4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4000"/>
              <a:t>乘法表</a:t>
            </a:r>
            <a:endParaRPr lang="zh-CN" alt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100c411e-129e-4388-bf0e-c71e257d48cd}"/>
  <p:tag name="TABLE_RECT" val="144*150*671.85*240"/>
  <p:tag name="TABLE_EMPHASIZE_COLOR" val="8684935"/>
  <p:tag name="TABLE_ONEKEY_SKIN_IDX" val="0"/>
  <p:tag name="TABLE_SKINIDX" val="-1"/>
  <p:tag name="TABLE_COLORIDX" val="l"/>
</p:tagLst>
</file>

<file path=ppt/tags/tag2.xml><?xml version="1.0" encoding="utf-8"?>
<p:tagLst xmlns:p="http://schemas.openxmlformats.org/presentationml/2006/main">
  <p:tag name="ISLIDE.VECTOR" val="88c1d644-dd23-40cc-af81-3e65592df81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3501</Words>
  <Application>WPS 文字</Application>
  <PresentationFormat>宽屏</PresentationFormat>
  <Paragraphs>638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铭英</dc:creator>
  <cp:lastModifiedBy>kakawu</cp:lastModifiedBy>
  <cp:revision>1086</cp:revision>
  <cp:lastPrinted>2021-03-31T01:09:55Z</cp:lastPrinted>
  <dcterms:created xsi:type="dcterms:W3CDTF">2021-03-31T01:09:55Z</dcterms:created>
  <dcterms:modified xsi:type="dcterms:W3CDTF">2021-03-31T01:09:55Z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